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8" r:id="rId1"/>
  </p:sldMasterIdLst>
  <p:notesMasterIdLst>
    <p:notesMasterId r:id="rId32"/>
  </p:notesMasterIdLst>
  <p:sldIdLst>
    <p:sldId id="256" r:id="rId2"/>
    <p:sldId id="257" r:id="rId3"/>
    <p:sldId id="258" r:id="rId4"/>
    <p:sldId id="259" r:id="rId5"/>
    <p:sldId id="260" r:id="rId6"/>
    <p:sldId id="261" r:id="rId7"/>
    <p:sldId id="284" r:id="rId8"/>
    <p:sldId id="262" r:id="rId9"/>
    <p:sldId id="263" r:id="rId10"/>
    <p:sldId id="266" r:id="rId11"/>
    <p:sldId id="285" r:id="rId12"/>
    <p:sldId id="265" r:id="rId13"/>
    <p:sldId id="264" r:id="rId14"/>
    <p:sldId id="267" r:id="rId15"/>
    <p:sldId id="268" r:id="rId16"/>
    <p:sldId id="269" r:id="rId17"/>
    <p:sldId id="270" r:id="rId18"/>
    <p:sldId id="271" r:id="rId19"/>
    <p:sldId id="272" r:id="rId20"/>
    <p:sldId id="273" r:id="rId21"/>
    <p:sldId id="274" r:id="rId22"/>
    <p:sldId id="278" r:id="rId23"/>
    <p:sldId id="286" r:id="rId24"/>
    <p:sldId id="275" r:id="rId25"/>
    <p:sldId id="276" r:id="rId26"/>
    <p:sldId id="277" r:id="rId27"/>
    <p:sldId id="279" r:id="rId28"/>
    <p:sldId id="280" r:id="rId29"/>
    <p:sldId id="282" r:id="rId30"/>
    <p:sldId id="283"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Montserrat" panose="00000500000000000000" pitchFamily="2" charset="0"/>
      <p:regular r:id="rId39"/>
      <p:bold r:id="rId40"/>
      <p:italic r:id="rId41"/>
      <p:boldItalic r:id="rId42"/>
    </p:embeddedFont>
    <p:embeddedFont>
      <p:font typeface="Montserrat Medium" panose="00000600000000000000" pitchFamily="2"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2">
          <p15:clr>
            <a:srgbClr val="A4A3A4"/>
          </p15:clr>
        </p15:guide>
        <p15:guide id="2" pos="21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237840-7493-4E5A-B46D-516B9F1551A4}">
  <a:tblStyle styleId="{7F237840-7493-4E5A-B46D-516B9F1551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0"/>
  </p:normalViewPr>
  <p:slideViewPr>
    <p:cSldViewPr snapToGrid="0">
      <p:cViewPr varScale="1">
        <p:scale>
          <a:sx n="90" d="100"/>
          <a:sy n="90" d="100"/>
        </p:scale>
        <p:origin x="816" y="72"/>
      </p:cViewPr>
      <p:guideLst>
        <p:guide orient="horz" pos="782"/>
        <p:guide pos="21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f48593aaa4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f48593aaa4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256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165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9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394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710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444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40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422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23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f48593aaa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f48593aaa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48593aaa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48593aaa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85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265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539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962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67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01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698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59d0c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59d0c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171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f48593aaa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f48593aaa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f48593aaa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f48593aaa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48593aaa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48593aaa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f48593aaa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f48593aaa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f48593aaa4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f48593aaa4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f48593aaa4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f48593aaa4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48593aaa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48593aaa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560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9422E-B7ED-2EF3-2588-2E4717F9723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DF49FE7-881C-1AA2-8833-978849753E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F5720B0-5C22-108B-B2FB-4480B603BAFC}"/>
              </a:ext>
            </a:extLst>
          </p:cNvPr>
          <p:cNvSpPr>
            <a:spLocks noGrp="1"/>
          </p:cNvSpPr>
          <p:nvPr>
            <p:ph type="dt" sz="half" idx="10"/>
          </p:nvPr>
        </p:nvSpPr>
        <p:spPr/>
        <p:txBody>
          <a:bodyPr/>
          <a:lstStyle/>
          <a:p>
            <a:fld id="{1160EA64-D806-43AC-9DF2-F8C432F32B4C}" type="datetimeFigureOut">
              <a:rPr lang="en-US" smtClean="0"/>
              <a:t>3/10/2023</a:t>
            </a:fld>
            <a:endParaRPr lang="en-US" dirty="0"/>
          </a:p>
        </p:txBody>
      </p:sp>
      <p:sp>
        <p:nvSpPr>
          <p:cNvPr id="5" name="Footer Placeholder 4">
            <a:extLst>
              <a:ext uri="{FF2B5EF4-FFF2-40B4-BE49-F238E27FC236}">
                <a16:creationId xmlns:a16="http://schemas.microsoft.com/office/drawing/2014/main" id="{DD6F61AA-CB11-E319-283D-E6AB55F019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D4BB75-178E-BD1D-2EFA-D84B826368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516434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DBA8C-A1D4-72C6-4A53-FCAF3119D5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051982-A191-2815-212F-B6CE63C720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3C966-59D6-FFED-EEAC-1E21260C4158}"/>
              </a:ext>
            </a:extLst>
          </p:cNvPr>
          <p:cNvSpPr>
            <a:spLocks noGrp="1"/>
          </p:cNvSpPr>
          <p:nvPr>
            <p:ph type="dt" sz="half" idx="10"/>
          </p:nvPr>
        </p:nvSpPr>
        <p:spPr/>
        <p:txBody>
          <a:bodyPr/>
          <a:lstStyle/>
          <a:p>
            <a:fld id="{E9F9C37B-1D36-470B-8223-D6C91242EC14}" type="datetimeFigureOut">
              <a:rPr lang="en-US" smtClean="0"/>
              <a:t>3/10/2023</a:t>
            </a:fld>
            <a:endParaRPr lang="en-US" dirty="0"/>
          </a:p>
        </p:txBody>
      </p:sp>
      <p:sp>
        <p:nvSpPr>
          <p:cNvPr id="5" name="Footer Placeholder 4">
            <a:extLst>
              <a:ext uri="{FF2B5EF4-FFF2-40B4-BE49-F238E27FC236}">
                <a16:creationId xmlns:a16="http://schemas.microsoft.com/office/drawing/2014/main" id="{9F0DE3BC-D4F2-4E57-FCA5-C5375B3287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4AB32E-65E5-BB6F-4B96-3C6F0D39AFD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076692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C32993-53C2-9480-673E-102B17F0FEE8}"/>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B7F0CE-0B78-ADE2-6369-E0368D0B169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B728D-DEB4-129B-FE28-B322D81D98D1}"/>
              </a:ext>
            </a:extLst>
          </p:cNvPr>
          <p:cNvSpPr>
            <a:spLocks noGrp="1"/>
          </p:cNvSpPr>
          <p:nvPr>
            <p:ph type="dt" sz="half" idx="10"/>
          </p:nvPr>
        </p:nvSpPr>
        <p:spPr/>
        <p:txBody>
          <a:bodyPr/>
          <a:lstStyle/>
          <a:p>
            <a:fld id="{67C6F52A-A82B-47A2-A83A-8C4C91F2D59F}" type="datetimeFigureOut">
              <a:rPr lang="en-US" smtClean="0"/>
              <a:t>3/10/2023</a:t>
            </a:fld>
            <a:endParaRPr lang="en-US" dirty="0"/>
          </a:p>
        </p:txBody>
      </p:sp>
      <p:sp>
        <p:nvSpPr>
          <p:cNvPr id="5" name="Footer Placeholder 4">
            <a:extLst>
              <a:ext uri="{FF2B5EF4-FFF2-40B4-BE49-F238E27FC236}">
                <a16:creationId xmlns:a16="http://schemas.microsoft.com/office/drawing/2014/main" id="{42E0B7EE-64A5-AF5E-4CED-731EB0919D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340C56-400C-D38F-D835-604BF26889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429596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03074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E01B-DD5A-2CCB-2AB0-ABC8B36202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E0E10-C175-9CA3-5137-1B9A41174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7059C-94D8-39A5-93C1-1ECC13A2FD15}"/>
              </a:ext>
            </a:extLst>
          </p:cNvPr>
          <p:cNvSpPr>
            <a:spLocks noGrp="1"/>
          </p:cNvSpPr>
          <p:nvPr>
            <p:ph type="dt" sz="half" idx="10"/>
          </p:nvPr>
        </p:nvSpPr>
        <p:spPr/>
        <p:txBody>
          <a:bodyPr/>
          <a:lstStyle/>
          <a:p>
            <a:fld id="{F070A7B3-6521-4DCA-87E5-044747A908C1}" type="datetimeFigureOut">
              <a:rPr lang="en-US" smtClean="0"/>
              <a:t>3/10/2023</a:t>
            </a:fld>
            <a:endParaRPr lang="en-US" dirty="0"/>
          </a:p>
        </p:txBody>
      </p:sp>
      <p:sp>
        <p:nvSpPr>
          <p:cNvPr id="5" name="Footer Placeholder 4">
            <a:extLst>
              <a:ext uri="{FF2B5EF4-FFF2-40B4-BE49-F238E27FC236}">
                <a16:creationId xmlns:a16="http://schemas.microsoft.com/office/drawing/2014/main" id="{BF957445-4A5A-A476-2C5A-D2F4002924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2FD2E7-E308-95B5-5D10-BFF3E9EDFA4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981249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3E21-2337-222A-C5B3-9DF698D04A0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CE0933E-0C39-3744-8729-06D8D9336B1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C8F812-DF36-24A8-53BF-3AB99A7DFB9C}"/>
              </a:ext>
            </a:extLst>
          </p:cNvPr>
          <p:cNvSpPr>
            <a:spLocks noGrp="1"/>
          </p:cNvSpPr>
          <p:nvPr>
            <p:ph type="dt" sz="half" idx="10"/>
          </p:nvPr>
        </p:nvSpPr>
        <p:spPr/>
        <p:txBody>
          <a:bodyPr/>
          <a:lstStyle/>
          <a:p>
            <a:fld id="{1160EA64-D806-43AC-9DF2-F8C432F32B4C}" type="datetimeFigureOut">
              <a:rPr lang="en-US" smtClean="0"/>
              <a:t>3/10/2023</a:t>
            </a:fld>
            <a:endParaRPr lang="en-US" dirty="0"/>
          </a:p>
        </p:txBody>
      </p:sp>
      <p:sp>
        <p:nvSpPr>
          <p:cNvPr id="5" name="Footer Placeholder 4">
            <a:extLst>
              <a:ext uri="{FF2B5EF4-FFF2-40B4-BE49-F238E27FC236}">
                <a16:creationId xmlns:a16="http://schemas.microsoft.com/office/drawing/2014/main" id="{E965A60D-BD80-22FA-BC98-01874AB336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8964C6-9F54-9882-C10A-B90145DA547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947256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219A-C35A-FEF9-B5C3-59011539F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1479FD-2408-16F0-3C0B-B875FD3BFC9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9AC4F0-DCA1-95D9-37D1-D7EAC3847E9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3C7540-02D9-9E85-1471-6AAF7C78D693}"/>
              </a:ext>
            </a:extLst>
          </p:cNvPr>
          <p:cNvSpPr>
            <a:spLocks noGrp="1"/>
          </p:cNvSpPr>
          <p:nvPr>
            <p:ph type="dt" sz="half" idx="10"/>
          </p:nvPr>
        </p:nvSpPr>
        <p:spPr/>
        <p:txBody>
          <a:bodyPr/>
          <a:lstStyle/>
          <a:p>
            <a:fld id="{AB134690-1557-4C89-A502-4959FE7FAD70}" type="datetimeFigureOut">
              <a:rPr lang="en-US" smtClean="0"/>
              <a:t>3/10/2023</a:t>
            </a:fld>
            <a:endParaRPr lang="en-US" dirty="0"/>
          </a:p>
        </p:txBody>
      </p:sp>
      <p:sp>
        <p:nvSpPr>
          <p:cNvPr id="6" name="Footer Placeholder 5">
            <a:extLst>
              <a:ext uri="{FF2B5EF4-FFF2-40B4-BE49-F238E27FC236}">
                <a16:creationId xmlns:a16="http://schemas.microsoft.com/office/drawing/2014/main" id="{C82992AD-88F5-4412-F514-DCDD1CC1C7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B4C646-0616-ABC0-1F92-A762FDED1F5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5636235"/>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2FF1-8CAB-ED57-586D-1F5887F3252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1309FC-27EB-7A2A-512A-8A6C3019905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2583FE9-719B-0713-8189-5B66E29A21F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4C6D10-3FFE-E0CE-E149-887A29D9E5A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40404C1-7B89-077E-9985-A4607F6BD7C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829CA8-3B5A-302B-2112-088CCFCAFE51}"/>
              </a:ext>
            </a:extLst>
          </p:cNvPr>
          <p:cNvSpPr>
            <a:spLocks noGrp="1"/>
          </p:cNvSpPr>
          <p:nvPr>
            <p:ph type="dt" sz="half" idx="10"/>
          </p:nvPr>
        </p:nvSpPr>
        <p:spPr/>
        <p:txBody>
          <a:bodyPr/>
          <a:lstStyle/>
          <a:p>
            <a:fld id="{1160EA64-D806-43AC-9DF2-F8C432F32B4C}" type="datetimeFigureOut">
              <a:rPr lang="en-US" smtClean="0"/>
              <a:t>3/10/2023</a:t>
            </a:fld>
            <a:endParaRPr lang="en-US" dirty="0"/>
          </a:p>
        </p:txBody>
      </p:sp>
      <p:sp>
        <p:nvSpPr>
          <p:cNvPr id="8" name="Footer Placeholder 7">
            <a:extLst>
              <a:ext uri="{FF2B5EF4-FFF2-40B4-BE49-F238E27FC236}">
                <a16:creationId xmlns:a16="http://schemas.microsoft.com/office/drawing/2014/main" id="{F3ECAA5D-407C-431A-946F-DF774026912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D9653CB-BD6B-17D2-50A2-A06466150A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582465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2116-6ADE-9E7C-7277-0AB6AE892D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18B249-E875-0B11-D3B2-3DC26FCF2051}"/>
              </a:ext>
            </a:extLst>
          </p:cNvPr>
          <p:cNvSpPr>
            <a:spLocks noGrp="1"/>
          </p:cNvSpPr>
          <p:nvPr>
            <p:ph type="dt" sz="half" idx="10"/>
          </p:nvPr>
        </p:nvSpPr>
        <p:spPr/>
        <p:txBody>
          <a:bodyPr/>
          <a:lstStyle/>
          <a:p>
            <a:fld id="{E1037C31-9E7A-4F99-8774-A0E530DE1A42}" type="datetimeFigureOut">
              <a:rPr lang="en-US" smtClean="0"/>
              <a:t>3/10/2023</a:t>
            </a:fld>
            <a:endParaRPr lang="en-US" dirty="0"/>
          </a:p>
        </p:txBody>
      </p:sp>
      <p:sp>
        <p:nvSpPr>
          <p:cNvPr id="4" name="Footer Placeholder 3">
            <a:extLst>
              <a:ext uri="{FF2B5EF4-FFF2-40B4-BE49-F238E27FC236}">
                <a16:creationId xmlns:a16="http://schemas.microsoft.com/office/drawing/2014/main" id="{827377AC-936F-DE4D-A8A1-CB4126E8D69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4CC1ECF-7672-BF73-0D38-D081933E58B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518538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258D35-F1FA-44E2-C36D-8496D33825A5}"/>
              </a:ext>
            </a:extLst>
          </p:cNvPr>
          <p:cNvSpPr>
            <a:spLocks noGrp="1"/>
          </p:cNvSpPr>
          <p:nvPr>
            <p:ph type="dt" sz="half" idx="10"/>
          </p:nvPr>
        </p:nvSpPr>
        <p:spPr/>
        <p:txBody>
          <a:bodyPr/>
          <a:lstStyle/>
          <a:p>
            <a:fld id="{C278504F-A551-4DE0-9316-4DCD1D8CC752}" type="datetimeFigureOut">
              <a:rPr lang="en-US" smtClean="0"/>
              <a:t>3/10/2023</a:t>
            </a:fld>
            <a:endParaRPr lang="en-US" dirty="0"/>
          </a:p>
        </p:txBody>
      </p:sp>
      <p:sp>
        <p:nvSpPr>
          <p:cNvPr id="3" name="Footer Placeholder 2">
            <a:extLst>
              <a:ext uri="{FF2B5EF4-FFF2-40B4-BE49-F238E27FC236}">
                <a16:creationId xmlns:a16="http://schemas.microsoft.com/office/drawing/2014/main" id="{F0683E47-C435-D694-CE66-0B767E04CAE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B70D5DA-031A-0F2E-7DF0-26F52DE422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55828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17F2-25DA-1DCE-6861-637052A0939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0F97771-CB28-006D-5360-AEC0DC58999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AE666C-B6D8-F7E4-1F8E-C6E87849221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D7B0FE0-2391-AE5B-2463-AFCB9765E7AA}"/>
              </a:ext>
            </a:extLst>
          </p:cNvPr>
          <p:cNvSpPr>
            <a:spLocks noGrp="1"/>
          </p:cNvSpPr>
          <p:nvPr>
            <p:ph type="dt" sz="half" idx="10"/>
          </p:nvPr>
        </p:nvSpPr>
        <p:spPr/>
        <p:txBody>
          <a:bodyPr/>
          <a:lstStyle/>
          <a:p>
            <a:fld id="{D1BE4249-C0D0-4B06-8692-E8BB871AF643}" type="datetimeFigureOut">
              <a:rPr lang="en-US" smtClean="0"/>
              <a:t>3/10/2023</a:t>
            </a:fld>
            <a:endParaRPr lang="en-US" dirty="0"/>
          </a:p>
        </p:txBody>
      </p:sp>
      <p:sp>
        <p:nvSpPr>
          <p:cNvPr id="6" name="Footer Placeholder 5">
            <a:extLst>
              <a:ext uri="{FF2B5EF4-FFF2-40B4-BE49-F238E27FC236}">
                <a16:creationId xmlns:a16="http://schemas.microsoft.com/office/drawing/2014/main" id="{DCC113E0-3271-9B42-CCEF-394D6A8CA7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46D8EA1-E44F-C437-5DF2-85F6EA894E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00104209"/>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83C2-3322-9FAA-5003-3307F3663A7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AC90AD2-C782-B815-5686-F2A4772C48F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7830639-131E-F5D2-A098-D6E033A6D63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3144B91-FC30-F968-3A1D-B748B1F4AF6C}"/>
              </a:ext>
            </a:extLst>
          </p:cNvPr>
          <p:cNvSpPr>
            <a:spLocks noGrp="1"/>
          </p:cNvSpPr>
          <p:nvPr>
            <p:ph type="dt" sz="half" idx="10"/>
          </p:nvPr>
        </p:nvSpPr>
        <p:spPr/>
        <p:txBody>
          <a:bodyPr/>
          <a:lstStyle/>
          <a:p>
            <a:fld id="{042B0DB6-F5C7-45FB-8CF3-31B45F9C2DAC}" type="datetimeFigureOut">
              <a:rPr lang="en-US" smtClean="0"/>
              <a:t>3/10/2023</a:t>
            </a:fld>
            <a:endParaRPr lang="en-US" dirty="0"/>
          </a:p>
        </p:txBody>
      </p:sp>
      <p:sp>
        <p:nvSpPr>
          <p:cNvPr id="6" name="Footer Placeholder 5">
            <a:extLst>
              <a:ext uri="{FF2B5EF4-FFF2-40B4-BE49-F238E27FC236}">
                <a16:creationId xmlns:a16="http://schemas.microsoft.com/office/drawing/2014/main" id="{2EC73630-79F1-B964-97B4-B00C02861D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1859F74-6CE2-CA93-F7AD-80A8351BD09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807321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423C0B-5E12-6148-AEEE-EFA5739B822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8BA795-B5B9-5792-6858-BABC78E0DAE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31BE02-28B5-8247-71F5-A97EC189219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160EA64-D806-43AC-9DF2-F8C432F32B4C}" type="datetimeFigureOut">
              <a:rPr lang="en-US" smtClean="0"/>
              <a:t>3/10/2023</a:t>
            </a:fld>
            <a:endParaRPr lang="en-US" dirty="0"/>
          </a:p>
        </p:txBody>
      </p:sp>
      <p:sp>
        <p:nvSpPr>
          <p:cNvPr id="5" name="Footer Placeholder 4">
            <a:extLst>
              <a:ext uri="{FF2B5EF4-FFF2-40B4-BE49-F238E27FC236}">
                <a16:creationId xmlns:a16="http://schemas.microsoft.com/office/drawing/2014/main" id="{D60EE397-36D8-D1B9-5F17-25E8D250153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A0C2317-BB3D-9ED8-406F-A1EEC438331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5844210"/>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0.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1.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2.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34.png"/><Relationship Id="rId10" Type="http://schemas.openxmlformats.org/officeDocument/2006/relationships/image" Target="../media/image13.png"/><Relationship Id="rId4" Type="http://schemas.openxmlformats.org/officeDocument/2006/relationships/image" Target="../media/image33.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36.png"/><Relationship Id="rId10" Type="http://schemas.openxmlformats.org/officeDocument/2006/relationships/image" Target="../media/image13.png"/><Relationship Id="rId4" Type="http://schemas.openxmlformats.org/officeDocument/2006/relationships/image" Target="../media/image35.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7.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jpg"/><Relationship Id="rId11" Type="http://schemas.openxmlformats.org/officeDocument/2006/relationships/image" Target="../media/image11.png"/><Relationship Id="rId5" Type="http://schemas.openxmlformats.org/officeDocument/2006/relationships/image" Target="../media/image6.jpg"/><Relationship Id="rId10" Type="http://schemas.openxmlformats.org/officeDocument/2006/relationships/image" Target="../media/image10.png"/><Relationship Id="rId4" Type="http://schemas.openxmlformats.org/officeDocument/2006/relationships/image" Target="../media/image5.jp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8.png"/><Relationship Id="rId9"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9.png"/><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44.png"/><Relationship Id="rId4" Type="http://schemas.openxmlformats.org/officeDocument/2006/relationships/image" Target="../media/image9.png"/><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jp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jpg"/><Relationship Id="rId11" Type="http://schemas.openxmlformats.org/officeDocument/2006/relationships/image" Target="../media/image12.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3.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9.jp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2.png"/><Relationship Id="rId3" Type="http://schemas.openxmlformats.org/officeDocument/2006/relationships/image" Target="../media/image20.png"/><Relationship Id="rId7" Type="http://schemas.openxmlformats.org/officeDocument/2006/relationships/image" Target="../media/image1.png"/><Relationship Id="rId12"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9.png"/><Relationship Id="rId5" Type="http://schemas.openxmlformats.org/officeDocument/2006/relationships/image" Target="../media/image22.png"/><Relationship Id="rId15" Type="http://schemas.openxmlformats.org/officeDocument/2006/relationships/image" Target="../media/image13.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9.jp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7.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55" name="Google Shape;55;p13"/>
          <p:cNvPicPr preferRelativeResize="0"/>
          <p:nvPr/>
        </p:nvPicPr>
        <p:blipFill rotWithShape="1">
          <a:blip r:embed="rId4">
            <a:alphaModFix/>
          </a:blip>
          <a:srcRect l="7856" r="7847"/>
          <a:stretch/>
        </p:blipFill>
        <p:spPr>
          <a:xfrm>
            <a:off x="5143387" y="1047700"/>
            <a:ext cx="3162589" cy="3182575"/>
          </a:xfrm>
          <a:prstGeom prst="rect">
            <a:avLst/>
          </a:prstGeom>
          <a:noFill/>
          <a:ln>
            <a:noFill/>
          </a:ln>
        </p:spPr>
      </p:pic>
      <p:sp>
        <p:nvSpPr>
          <p:cNvPr id="56" name="Google Shape;56;p13"/>
          <p:cNvSpPr/>
          <p:nvPr/>
        </p:nvSpPr>
        <p:spPr>
          <a:xfrm>
            <a:off x="508675" y="1445600"/>
            <a:ext cx="2278717" cy="291855"/>
          </a:xfrm>
          <a:prstGeom prst="rect">
            <a:avLst/>
          </a:prstGeom>
        </p:spPr>
        <p:txBody>
          <a:bodyPr>
            <a:prstTxWarp prst="textPlain">
              <a:avLst/>
            </a:prstTxWarp>
          </a:bodyPr>
          <a:lstStyle/>
          <a:p>
            <a:pPr lvl="0" algn="ctr"/>
            <a:r>
              <a:rPr b="0" i="0" dirty="0">
                <a:ln>
                  <a:noFill/>
                </a:ln>
                <a:gradFill>
                  <a:gsLst>
                    <a:gs pos="0">
                      <a:srgbClr val="DB0000"/>
                    </a:gs>
                    <a:gs pos="100000">
                      <a:srgbClr val="540303"/>
                    </a:gs>
                  </a:gsLst>
                  <a:lin ang="5400012" scaled="0"/>
                </a:gradFill>
                <a:latin typeface="Montserrat"/>
              </a:rPr>
              <a:t>Real Estate</a:t>
            </a:r>
          </a:p>
        </p:txBody>
      </p:sp>
      <p:sp>
        <p:nvSpPr>
          <p:cNvPr id="57" name="Google Shape;57;p13"/>
          <p:cNvSpPr/>
          <p:nvPr/>
        </p:nvSpPr>
        <p:spPr>
          <a:xfrm>
            <a:off x="508675" y="1878350"/>
            <a:ext cx="3341389" cy="339614"/>
          </a:xfrm>
          <a:prstGeom prst="rect">
            <a:avLst/>
          </a:prstGeom>
        </p:spPr>
        <p:txBody>
          <a:bodyPr>
            <a:prstTxWarp prst="textPlain">
              <a:avLst/>
            </a:prstTxWarp>
          </a:bodyPr>
          <a:lstStyle/>
          <a:p>
            <a:pPr lvl="0" algn="ctr"/>
            <a:r>
              <a:rPr b="0" i="0" dirty="0">
                <a:ln>
                  <a:noFill/>
                </a:ln>
                <a:gradFill>
                  <a:gsLst>
                    <a:gs pos="0">
                      <a:srgbClr val="DB0000"/>
                    </a:gs>
                    <a:gs pos="100000">
                      <a:srgbClr val="540303"/>
                    </a:gs>
                  </a:gsLst>
                  <a:lin ang="5400012" scaled="0"/>
                </a:gradFill>
                <a:latin typeface="Montserrat"/>
              </a:rPr>
              <a:t>Market Analysis</a:t>
            </a:r>
          </a:p>
        </p:txBody>
      </p:sp>
      <p:sp>
        <p:nvSpPr>
          <p:cNvPr id="58" name="Google Shape;58;p13"/>
          <p:cNvSpPr txBox="1"/>
          <p:nvPr/>
        </p:nvSpPr>
        <p:spPr>
          <a:xfrm>
            <a:off x="508675" y="4230275"/>
            <a:ext cx="1974000" cy="57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dirty="0">
                <a:latin typeface="Times New Roman"/>
                <a:ea typeface="Times New Roman"/>
                <a:cs typeface="Times New Roman"/>
                <a:sym typeface="Times New Roman"/>
              </a:rPr>
              <a:t>March</a:t>
            </a:r>
            <a:r>
              <a:rPr lang="en" dirty="0">
                <a:latin typeface="Times New Roman"/>
                <a:ea typeface="Times New Roman"/>
                <a:cs typeface="Times New Roman"/>
                <a:sym typeface="Times New Roman"/>
              </a:rPr>
              <a:t> 10</a:t>
            </a:r>
            <a:r>
              <a:rPr lang="en" sz="1800" dirty="0">
                <a:latin typeface="Times New Roman"/>
                <a:ea typeface="Times New Roman"/>
                <a:cs typeface="Times New Roman"/>
                <a:sym typeface="Times New Roman"/>
              </a:rPr>
              <a:t>, 2023</a:t>
            </a:r>
            <a:endParaRPr sz="1800" dirty="0">
              <a:latin typeface="Times New Roman"/>
              <a:ea typeface="Times New Roman"/>
              <a:cs typeface="Times New Roman"/>
              <a:sym typeface="Times New Roman"/>
            </a:endParaRPr>
          </a:p>
        </p:txBody>
      </p:sp>
      <p:sp>
        <p:nvSpPr>
          <p:cNvPr id="59" name="Google Shape;59;p13"/>
          <p:cNvSpPr txBox="1"/>
          <p:nvPr/>
        </p:nvSpPr>
        <p:spPr>
          <a:xfrm>
            <a:off x="497975" y="2742500"/>
            <a:ext cx="4976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Project Report - Spring 2023</a:t>
            </a:r>
            <a:endParaRPr sz="1800">
              <a:latin typeface="Times New Roman"/>
              <a:ea typeface="Times New Roman"/>
              <a:cs typeface="Times New Roman"/>
              <a:sym typeface="Times New Roman"/>
            </a:endParaRPr>
          </a:p>
          <a:p>
            <a:pPr marL="0" lvl="0" indent="0" algn="l" rtl="0">
              <a:spcBef>
                <a:spcPts val="0"/>
              </a:spcBef>
              <a:spcAft>
                <a:spcPts val="0"/>
              </a:spcAft>
              <a:buNone/>
            </a:pPr>
            <a:r>
              <a:rPr lang="en" sz="1800">
                <a:latin typeface="Times New Roman"/>
                <a:ea typeface="Times New Roman"/>
                <a:cs typeface="Times New Roman"/>
                <a:sym typeface="Times New Roman"/>
              </a:rPr>
              <a:t>BAN 612 - Data Analytics</a:t>
            </a:r>
            <a:endParaRPr sz="1800">
              <a:latin typeface="Times New Roman"/>
              <a:ea typeface="Times New Roman"/>
              <a:cs typeface="Times New Roman"/>
              <a:sym typeface="Times New Roman"/>
            </a:endParaRPr>
          </a:p>
          <a:p>
            <a:pPr marL="0" lvl="0" indent="0" algn="l" rtl="0">
              <a:spcBef>
                <a:spcPts val="0"/>
              </a:spcBef>
              <a:spcAft>
                <a:spcPts val="0"/>
              </a:spcAft>
              <a:buNone/>
            </a:pPr>
            <a:r>
              <a:rPr lang="en" sz="1800" b="1">
                <a:latin typeface="Times New Roman"/>
                <a:ea typeface="Times New Roman"/>
                <a:cs typeface="Times New Roman"/>
                <a:sym typeface="Times New Roman"/>
              </a:rPr>
              <a:t>Group-3</a:t>
            </a:r>
            <a:endParaRPr sz="1800" b="1">
              <a:latin typeface="Times New Roman"/>
              <a:ea typeface="Times New Roman"/>
              <a:cs typeface="Times New Roman"/>
              <a:sym typeface="Times New Roman"/>
            </a:endParaRPr>
          </a:p>
        </p:txBody>
      </p:sp>
      <p:pic>
        <p:nvPicPr>
          <p:cNvPr id="3" name="Picture 2" descr="Close up of a toy house with a green roof">
            <a:extLst>
              <a:ext uri="{FF2B5EF4-FFF2-40B4-BE49-F238E27FC236}">
                <a16:creationId xmlns:a16="http://schemas.microsoft.com/office/drawing/2014/main" id="{E53B6249-A732-3300-A69F-FDBE5B984A5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10033" y1="61600" x2="24450" y2="28275"/>
                        <a14:backgroundMark x1="24450" y1="28275" x2="25333" y2="27075"/>
                        <a14:backgroundMark x1="60200" y1="31000" x2="72050" y2="62225"/>
                        <a14:backgroundMark x1="72050" y1="62225" x2="72050" y2="62225"/>
                      </a14:backgroundRemoval>
                    </a14:imgEffect>
                  </a14:imgLayer>
                </a14:imgProps>
              </a:ext>
            </a:extLst>
          </a:blip>
          <a:stretch>
            <a:fillRect/>
          </a:stretch>
        </p:blipFill>
        <p:spPr>
          <a:xfrm>
            <a:off x="6321009" y="3250400"/>
            <a:ext cx="1614155" cy="10761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7"/>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124" name="Google Shape;124;p17"/>
          <p:cNvSpPr/>
          <p:nvPr/>
        </p:nvSpPr>
        <p:spPr>
          <a:xfrm>
            <a:off x="-128525" y="-13975"/>
            <a:ext cx="4705500" cy="5185500"/>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txBox="1"/>
          <p:nvPr/>
        </p:nvSpPr>
        <p:spPr>
          <a:xfrm>
            <a:off x="252375" y="2185288"/>
            <a:ext cx="3804000" cy="6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dirty="0">
                <a:solidFill>
                  <a:srgbClr val="FFFFFF"/>
                </a:solidFill>
                <a:latin typeface="Montserrat"/>
                <a:ea typeface="Montserrat"/>
                <a:cs typeface="Montserrat"/>
                <a:sym typeface="Montserrat"/>
              </a:rPr>
              <a:t>Part 3:</a:t>
            </a:r>
          </a:p>
          <a:p>
            <a:pPr marL="0" lvl="0" indent="0" algn="l" rtl="0">
              <a:spcBef>
                <a:spcPts val="0"/>
              </a:spcBef>
              <a:spcAft>
                <a:spcPts val="0"/>
              </a:spcAft>
              <a:buNone/>
            </a:pPr>
            <a:r>
              <a:rPr lang="en-US" sz="2500" b="1" dirty="0">
                <a:solidFill>
                  <a:srgbClr val="FFFFFF"/>
                </a:solidFill>
                <a:latin typeface="Montserrat"/>
                <a:ea typeface="Montserrat"/>
                <a:cs typeface="Montserrat"/>
                <a:sym typeface="Montserrat"/>
              </a:rPr>
              <a:t>Exploratory Data Analysis</a:t>
            </a:r>
          </a:p>
        </p:txBody>
      </p:sp>
      <p:sp>
        <p:nvSpPr>
          <p:cNvPr id="12" name="Google Shape;66;p14">
            <a:extLst>
              <a:ext uri="{FF2B5EF4-FFF2-40B4-BE49-F238E27FC236}">
                <a16:creationId xmlns:a16="http://schemas.microsoft.com/office/drawing/2014/main" id="{296599B4-D6B5-D259-525E-722FBF09EF29}"/>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3" name="Google Shape;68;p14">
            <a:extLst>
              <a:ext uri="{FF2B5EF4-FFF2-40B4-BE49-F238E27FC236}">
                <a16:creationId xmlns:a16="http://schemas.microsoft.com/office/drawing/2014/main" id="{17E923C7-3F03-A21C-CB86-6068E4C70C57}"/>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14" name="Google Shape;69;p14">
            <a:extLst>
              <a:ext uri="{FF2B5EF4-FFF2-40B4-BE49-F238E27FC236}">
                <a16:creationId xmlns:a16="http://schemas.microsoft.com/office/drawing/2014/main" id="{3EC08032-FE05-2D40-6346-D0C7C8F71EC4}"/>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1;p14">
            <a:extLst>
              <a:ext uri="{FF2B5EF4-FFF2-40B4-BE49-F238E27FC236}">
                <a16:creationId xmlns:a16="http://schemas.microsoft.com/office/drawing/2014/main" id="{1D80A0C4-1A8D-2129-0983-2B46606204A4}"/>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16" name="Google Shape;75;p14">
            <a:extLst>
              <a:ext uri="{FF2B5EF4-FFF2-40B4-BE49-F238E27FC236}">
                <a16:creationId xmlns:a16="http://schemas.microsoft.com/office/drawing/2014/main" id="{6DCE3D5F-AD2F-3178-5010-AB43C4CEBC0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77;p14">
            <a:extLst>
              <a:ext uri="{FF2B5EF4-FFF2-40B4-BE49-F238E27FC236}">
                <a16:creationId xmlns:a16="http://schemas.microsoft.com/office/drawing/2014/main" id="{8B628516-569D-0811-4784-2409D0F603B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18" name="Google Shape;72;p14">
            <a:extLst>
              <a:ext uri="{FF2B5EF4-FFF2-40B4-BE49-F238E27FC236}">
                <a16:creationId xmlns:a16="http://schemas.microsoft.com/office/drawing/2014/main" id="{137E7B10-3BF4-380A-AC1F-2BA233DCA1BB}"/>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9" name="Google Shape;74;p14">
            <a:extLst>
              <a:ext uri="{FF2B5EF4-FFF2-40B4-BE49-F238E27FC236}">
                <a16:creationId xmlns:a16="http://schemas.microsoft.com/office/drawing/2014/main" id="{29615F6B-B048-0264-0A12-FA394578F971}"/>
              </a:ext>
            </a:extLst>
          </p:cNvPr>
          <p:cNvPicPr preferRelativeResize="0"/>
          <p:nvPr/>
        </p:nvPicPr>
        <p:blipFill rotWithShape="1">
          <a:blip r:embed="rId7">
            <a:alphaModFix/>
          </a:blip>
          <a:srcRect/>
          <a:stretch/>
        </p:blipFill>
        <p:spPr>
          <a:xfrm>
            <a:off x="8282620" y="754078"/>
            <a:ext cx="280987" cy="280987"/>
          </a:xfrm>
          <a:prstGeom prst="rect">
            <a:avLst/>
          </a:prstGeom>
          <a:noFill/>
          <a:ln>
            <a:noFill/>
          </a:ln>
        </p:spPr>
      </p:pic>
      <p:sp>
        <p:nvSpPr>
          <p:cNvPr id="20" name="Google Shape;78;p14">
            <a:extLst>
              <a:ext uri="{FF2B5EF4-FFF2-40B4-BE49-F238E27FC236}">
                <a16:creationId xmlns:a16="http://schemas.microsoft.com/office/drawing/2014/main" id="{8375BDD3-CA08-DC51-9F28-05B753A260A9}"/>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1" name="Google Shape;80;p14">
            <a:extLst>
              <a:ext uri="{FF2B5EF4-FFF2-40B4-BE49-F238E27FC236}">
                <a16:creationId xmlns:a16="http://schemas.microsoft.com/office/drawing/2014/main" id="{EDA61010-12D6-BB55-84AF-0ED75425EC1D}"/>
              </a:ext>
            </a:extLst>
          </p:cNvPr>
          <p:cNvPicPr preferRelativeResize="0"/>
          <p:nvPr/>
        </p:nvPicPr>
        <p:blipFill rotWithShape="1">
          <a:blip r:embed="rId8">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1897185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7;p20">
            <a:extLst>
              <a:ext uri="{FF2B5EF4-FFF2-40B4-BE49-F238E27FC236}">
                <a16:creationId xmlns:a16="http://schemas.microsoft.com/office/drawing/2014/main" id="{ABCE4A41-325B-E845-5A6C-8C9DDB9E5639}"/>
              </a:ext>
            </a:extLst>
          </p:cNvPr>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1" dirty="0">
                <a:solidFill>
                  <a:srgbClr val="FFFFFF"/>
                </a:solidFill>
                <a:latin typeface="Montserrat"/>
                <a:ea typeface="Montserrat"/>
                <a:cs typeface="Montserrat"/>
                <a:sym typeface="Montserrat"/>
              </a:rPr>
              <a:t>Problem Statement For EDA</a:t>
            </a:r>
            <a:endParaRPr lang="en-US" sz="1600" b="1" i="0" u="none" strike="noStrike" cap="none" dirty="0">
              <a:solidFill>
                <a:srgbClr val="FFFFFF"/>
              </a:solidFill>
              <a:latin typeface="Montserrat"/>
              <a:ea typeface="Montserrat"/>
              <a:cs typeface="Montserrat"/>
              <a:sym typeface="Montserrat"/>
            </a:endParaRPr>
          </a:p>
        </p:txBody>
      </p:sp>
      <p:pic>
        <p:nvPicPr>
          <p:cNvPr id="5" name="Google Shape;188;p20">
            <a:extLst>
              <a:ext uri="{FF2B5EF4-FFF2-40B4-BE49-F238E27FC236}">
                <a16:creationId xmlns:a16="http://schemas.microsoft.com/office/drawing/2014/main" id="{AC4DF357-35A6-1437-24B7-AC47A1A74834}"/>
              </a:ext>
            </a:extLst>
          </p:cNvPr>
          <p:cNvPicPr preferRelativeResize="0"/>
          <p:nvPr/>
        </p:nvPicPr>
        <p:blipFill>
          <a:blip r:embed="rId2">
            <a:alphaModFix/>
          </a:blip>
          <a:stretch>
            <a:fillRect/>
          </a:stretch>
        </p:blipFill>
        <p:spPr>
          <a:xfrm>
            <a:off x="7251124" y="0"/>
            <a:ext cx="1892875" cy="648975"/>
          </a:xfrm>
          <a:prstGeom prst="rect">
            <a:avLst/>
          </a:prstGeom>
          <a:noFill/>
          <a:ln>
            <a:noFill/>
          </a:ln>
        </p:spPr>
      </p:pic>
      <p:sp>
        <p:nvSpPr>
          <p:cNvPr id="6" name="Google Shape;66;p14">
            <a:extLst>
              <a:ext uri="{FF2B5EF4-FFF2-40B4-BE49-F238E27FC236}">
                <a16:creationId xmlns:a16="http://schemas.microsoft.com/office/drawing/2014/main" id="{EB5B7CB9-80CF-4ADC-6D68-99D24953E771}"/>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7" name="Google Shape;68;p14">
            <a:extLst>
              <a:ext uri="{FF2B5EF4-FFF2-40B4-BE49-F238E27FC236}">
                <a16:creationId xmlns:a16="http://schemas.microsoft.com/office/drawing/2014/main" id="{FF7E7737-83A3-36BC-DF5B-F34A9CF97096}"/>
              </a:ext>
            </a:extLst>
          </p:cNvPr>
          <p:cNvPicPr preferRelativeResize="0"/>
          <p:nvPr/>
        </p:nvPicPr>
        <p:blipFill rotWithShape="1">
          <a:blip r:embed="rId3">
            <a:alphaModFix/>
          </a:blip>
          <a:srcRect/>
          <a:stretch/>
        </p:blipFill>
        <p:spPr>
          <a:xfrm>
            <a:off x="7088379" y="883214"/>
            <a:ext cx="165723" cy="165723"/>
          </a:xfrm>
          <a:prstGeom prst="rect">
            <a:avLst/>
          </a:prstGeom>
          <a:noFill/>
          <a:ln>
            <a:noFill/>
          </a:ln>
        </p:spPr>
      </p:pic>
      <p:sp>
        <p:nvSpPr>
          <p:cNvPr id="8" name="Google Shape;69;p14">
            <a:extLst>
              <a:ext uri="{FF2B5EF4-FFF2-40B4-BE49-F238E27FC236}">
                <a16:creationId xmlns:a16="http://schemas.microsoft.com/office/drawing/2014/main" id="{E5BCB22E-EEDE-5183-565D-57726F47B55E}"/>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1;p14">
            <a:extLst>
              <a:ext uri="{FF2B5EF4-FFF2-40B4-BE49-F238E27FC236}">
                <a16:creationId xmlns:a16="http://schemas.microsoft.com/office/drawing/2014/main" id="{0284D170-A5F0-FF91-265E-36B5C338A707}"/>
              </a:ext>
            </a:extLst>
          </p:cNvPr>
          <p:cNvPicPr preferRelativeResize="0"/>
          <p:nvPr/>
        </p:nvPicPr>
        <p:blipFill rotWithShape="1">
          <a:blip r:embed="rId4">
            <a:alphaModFix/>
          </a:blip>
          <a:srcRect/>
          <a:stretch/>
        </p:blipFill>
        <p:spPr>
          <a:xfrm flipH="1">
            <a:off x="7449911" y="874036"/>
            <a:ext cx="229160" cy="224187"/>
          </a:xfrm>
          <a:prstGeom prst="rect">
            <a:avLst/>
          </a:prstGeom>
          <a:noFill/>
          <a:ln>
            <a:noFill/>
          </a:ln>
        </p:spPr>
      </p:pic>
      <p:sp>
        <p:nvSpPr>
          <p:cNvPr id="10" name="Google Shape;75;p14">
            <a:extLst>
              <a:ext uri="{FF2B5EF4-FFF2-40B4-BE49-F238E27FC236}">
                <a16:creationId xmlns:a16="http://schemas.microsoft.com/office/drawing/2014/main" id="{1E02F681-E932-F4C7-BC00-E6D1BD92CD1D}"/>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7;p14">
            <a:extLst>
              <a:ext uri="{FF2B5EF4-FFF2-40B4-BE49-F238E27FC236}">
                <a16:creationId xmlns:a16="http://schemas.microsoft.com/office/drawing/2014/main" id="{E7B09948-2174-DB98-A515-F6C2BFCBC9DF}"/>
              </a:ext>
            </a:extLst>
          </p:cNvPr>
          <p:cNvPicPr preferRelativeResize="0"/>
          <p:nvPr/>
        </p:nvPicPr>
        <p:blipFill rotWithShape="1">
          <a:blip r:embed="rId5">
            <a:alphaModFix/>
          </a:blip>
          <a:srcRect/>
          <a:stretch/>
        </p:blipFill>
        <p:spPr>
          <a:xfrm flipH="1">
            <a:off x="7857699" y="874036"/>
            <a:ext cx="196107" cy="196107"/>
          </a:xfrm>
          <a:prstGeom prst="rect">
            <a:avLst/>
          </a:prstGeom>
          <a:noFill/>
          <a:ln>
            <a:noFill/>
          </a:ln>
        </p:spPr>
      </p:pic>
      <p:sp>
        <p:nvSpPr>
          <p:cNvPr id="12" name="Google Shape;72;p14">
            <a:extLst>
              <a:ext uri="{FF2B5EF4-FFF2-40B4-BE49-F238E27FC236}">
                <a16:creationId xmlns:a16="http://schemas.microsoft.com/office/drawing/2014/main" id="{20DC140C-E935-C22E-05DA-DFA4FF95741C}"/>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4;p14">
            <a:extLst>
              <a:ext uri="{FF2B5EF4-FFF2-40B4-BE49-F238E27FC236}">
                <a16:creationId xmlns:a16="http://schemas.microsoft.com/office/drawing/2014/main" id="{237BDD13-117A-D08A-DA6D-950BB9B588C2}"/>
              </a:ext>
            </a:extLst>
          </p:cNvPr>
          <p:cNvPicPr preferRelativeResize="0"/>
          <p:nvPr/>
        </p:nvPicPr>
        <p:blipFill rotWithShape="1">
          <a:blip r:embed="rId6">
            <a:alphaModFix/>
          </a:blip>
          <a:srcRect/>
          <a:stretch/>
        </p:blipFill>
        <p:spPr>
          <a:xfrm>
            <a:off x="8282620" y="754078"/>
            <a:ext cx="280987" cy="280987"/>
          </a:xfrm>
          <a:prstGeom prst="rect">
            <a:avLst/>
          </a:prstGeom>
          <a:noFill/>
          <a:ln>
            <a:noFill/>
          </a:ln>
        </p:spPr>
      </p:pic>
      <p:sp>
        <p:nvSpPr>
          <p:cNvPr id="14" name="Google Shape;78;p14">
            <a:extLst>
              <a:ext uri="{FF2B5EF4-FFF2-40B4-BE49-F238E27FC236}">
                <a16:creationId xmlns:a16="http://schemas.microsoft.com/office/drawing/2014/main" id="{D4A5CEAA-4C3B-B824-02D3-7DB1BF92862E}"/>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80;p14">
            <a:extLst>
              <a:ext uri="{FF2B5EF4-FFF2-40B4-BE49-F238E27FC236}">
                <a16:creationId xmlns:a16="http://schemas.microsoft.com/office/drawing/2014/main" id="{FD123F53-3F78-4A4B-EC18-52E6FB557353}"/>
              </a:ext>
            </a:extLst>
          </p:cNvPr>
          <p:cNvPicPr preferRelativeResize="0"/>
          <p:nvPr/>
        </p:nvPicPr>
        <p:blipFill rotWithShape="1">
          <a:blip r:embed="rId7">
            <a:alphaModFix/>
          </a:blip>
          <a:srcRect/>
          <a:stretch/>
        </p:blipFill>
        <p:spPr>
          <a:xfrm>
            <a:off x="8802536" y="876305"/>
            <a:ext cx="158760" cy="158760"/>
          </a:xfrm>
          <a:prstGeom prst="rect">
            <a:avLst/>
          </a:prstGeom>
          <a:noFill/>
          <a:ln>
            <a:noFill/>
          </a:ln>
        </p:spPr>
      </p:pic>
      <p:sp>
        <p:nvSpPr>
          <p:cNvPr id="19" name="TextBox 18">
            <a:extLst>
              <a:ext uri="{FF2B5EF4-FFF2-40B4-BE49-F238E27FC236}">
                <a16:creationId xmlns:a16="http://schemas.microsoft.com/office/drawing/2014/main" id="{DEB242BA-506A-72FC-59CA-2173F77A5AFD}"/>
              </a:ext>
            </a:extLst>
          </p:cNvPr>
          <p:cNvSpPr txBox="1"/>
          <p:nvPr/>
        </p:nvSpPr>
        <p:spPr>
          <a:xfrm>
            <a:off x="124771" y="1544302"/>
            <a:ext cx="8720569" cy="3139321"/>
          </a:xfrm>
          <a:prstGeom prst="rect">
            <a:avLst/>
          </a:prstGeom>
          <a:noFill/>
        </p:spPr>
        <p:txBody>
          <a:bodyPr wrap="square">
            <a:spAutoFit/>
          </a:bodyPr>
          <a:lstStyle/>
          <a:p>
            <a:pPr marL="285750" indent="-285750">
              <a:buFont typeface="Wingdings" panose="05000000000000000000" pitchFamily="2" charset="2"/>
              <a:buChar char="§"/>
            </a:pPr>
            <a:r>
              <a:rPr lang="en-US" dirty="0"/>
              <a:t>What are the cities with the highest and lowest average price per square feet per county?</a:t>
            </a:r>
          </a:p>
          <a:p>
            <a:pPr marL="285750" indent="-285750">
              <a:buFont typeface="Wingdings" panose="05000000000000000000" pitchFamily="2" charset="2"/>
              <a:buChar char="§"/>
            </a:pPr>
            <a:r>
              <a:rPr lang="en-US" dirty="0"/>
              <a:t>What is the distribution of houses based on the number of bathrooms?</a:t>
            </a:r>
          </a:p>
          <a:p>
            <a:pPr marL="285750" indent="-285750">
              <a:buFont typeface="Wingdings" panose="05000000000000000000" pitchFamily="2" charset="2"/>
              <a:buChar char="§"/>
            </a:pPr>
            <a:r>
              <a:rPr lang="en-US" dirty="0"/>
              <a:t>What is the distribution of houses based on the number of bedrooms?</a:t>
            </a:r>
          </a:p>
          <a:p>
            <a:pPr marL="285750" indent="-285750">
              <a:buFont typeface="Wingdings" panose="05000000000000000000" pitchFamily="2" charset="2"/>
              <a:buChar char="§"/>
            </a:pPr>
            <a:r>
              <a:rPr lang="en-US" dirty="0"/>
              <a:t>Can you provide a report on the sales price distribution?</a:t>
            </a:r>
          </a:p>
          <a:p>
            <a:pPr marL="285750" indent="-285750">
              <a:buFont typeface="Wingdings" panose="05000000000000000000" pitchFamily="2" charset="2"/>
              <a:buChar char="§"/>
            </a:pPr>
            <a:r>
              <a:rPr lang="en-US" dirty="0"/>
              <a:t>How do walk score and bike score affect house prices?</a:t>
            </a:r>
          </a:p>
          <a:p>
            <a:pPr marL="285750" indent="-285750">
              <a:buFont typeface="Wingdings" panose="05000000000000000000" pitchFamily="2" charset="2"/>
              <a:buChar char="§"/>
            </a:pPr>
            <a:r>
              <a:rPr lang="en-US" dirty="0"/>
              <a:t>How does school rating affect house prices?</a:t>
            </a:r>
          </a:p>
          <a:p>
            <a:pPr marL="285750" indent="-285750">
              <a:buFont typeface="Wingdings" panose="05000000000000000000" pitchFamily="2" charset="2"/>
              <a:buChar char="§"/>
            </a:pPr>
            <a:r>
              <a:rPr lang="en-US" dirty="0"/>
              <a:t>Distribution of property type based on counties. Is there any correlation between the different features of houses in the dataset?</a:t>
            </a:r>
          </a:p>
          <a:p>
            <a:pPr marL="285750" indent="-285750">
              <a:buFont typeface="Wingdings" panose="05000000000000000000" pitchFamily="2" charset="2"/>
              <a:buChar char="§"/>
            </a:pPr>
            <a:r>
              <a:rPr lang="en-US" dirty="0"/>
              <a:t>Build regression models to predict the prices of properties and compare your prediction with redfin's estimates and see which one is better or closer to real values.</a:t>
            </a:r>
          </a:p>
        </p:txBody>
      </p:sp>
    </p:spTree>
    <p:extLst>
      <p:ext uri="{BB962C8B-B14F-4D97-AF65-F5344CB8AC3E}">
        <p14:creationId xmlns:p14="http://schemas.microsoft.com/office/powerpoint/2010/main" val="1547632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dirty="0">
                <a:solidFill>
                  <a:srgbClr val="FFFFFF"/>
                </a:solidFill>
                <a:latin typeface="Montserrat"/>
                <a:ea typeface="Montserrat"/>
                <a:cs typeface="Montserrat"/>
                <a:sym typeface="Montserrat"/>
              </a:rPr>
              <a:t>Average Price Per Square Feet by County</a:t>
            </a:r>
            <a:endParaRPr lang="en-US" sz="1400" b="1" i="0" u="none" strike="noStrike" cap="none" dirty="0">
              <a:solidFill>
                <a:srgbClr val="FFFFFF"/>
              </a:solidFill>
              <a:latin typeface="Montserrat"/>
              <a:ea typeface="Montserrat"/>
              <a:cs typeface="Montserrat"/>
              <a:sym typeface="Montserrat"/>
            </a:endParaRPr>
          </a:p>
        </p:txBody>
      </p:sp>
      <p:pic>
        <p:nvPicPr>
          <p:cNvPr id="188" name="Google Shape;188;p20"/>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2" name="Google Shape;66;p14">
            <a:extLst>
              <a:ext uri="{FF2B5EF4-FFF2-40B4-BE49-F238E27FC236}">
                <a16:creationId xmlns:a16="http://schemas.microsoft.com/office/drawing/2014/main" id="{70E86DDB-C5FD-6802-B3FC-7D9AA226EAE2}"/>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23" name="Google Shape;68;p14">
            <a:extLst>
              <a:ext uri="{FF2B5EF4-FFF2-40B4-BE49-F238E27FC236}">
                <a16:creationId xmlns:a16="http://schemas.microsoft.com/office/drawing/2014/main" id="{4694740B-99E5-0560-0567-6571E683FE2E}"/>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24" name="Google Shape;69;p14">
            <a:extLst>
              <a:ext uri="{FF2B5EF4-FFF2-40B4-BE49-F238E27FC236}">
                <a16:creationId xmlns:a16="http://schemas.microsoft.com/office/drawing/2014/main" id="{56DF2E56-F080-113C-535A-644EB1FC9BE1}"/>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5" name="Google Shape;71;p14">
            <a:extLst>
              <a:ext uri="{FF2B5EF4-FFF2-40B4-BE49-F238E27FC236}">
                <a16:creationId xmlns:a16="http://schemas.microsoft.com/office/drawing/2014/main" id="{CE6CAEEE-3E87-34CB-254E-84A1068AADE9}"/>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26" name="Google Shape;75;p14">
            <a:extLst>
              <a:ext uri="{FF2B5EF4-FFF2-40B4-BE49-F238E27FC236}">
                <a16:creationId xmlns:a16="http://schemas.microsoft.com/office/drawing/2014/main" id="{12231BCF-DF74-280C-7684-603F45414F08}"/>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7" name="Google Shape;77;p14">
            <a:extLst>
              <a:ext uri="{FF2B5EF4-FFF2-40B4-BE49-F238E27FC236}">
                <a16:creationId xmlns:a16="http://schemas.microsoft.com/office/drawing/2014/main" id="{DE6F9F15-ADAB-EFE5-0451-DC8A93CCB762}"/>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28" name="Google Shape;72;p14">
            <a:extLst>
              <a:ext uri="{FF2B5EF4-FFF2-40B4-BE49-F238E27FC236}">
                <a16:creationId xmlns:a16="http://schemas.microsoft.com/office/drawing/2014/main" id="{C43F6237-2402-A43D-95F8-904399471A38}"/>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9" name="Google Shape;74;p14">
            <a:extLst>
              <a:ext uri="{FF2B5EF4-FFF2-40B4-BE49-F238E27FC236}">
                <a16:creationId xmlns:a16="http://schemas.microsoft.com/office/drawing/2014/main" id="{BE5AAB5C-8558-5F1D-2794-2ECB0ED62301}"/>
              </a:ext>
            </a:extLst>
          </p:cNvPr>
          <p:cNvPicPr preferRelativeResize="0"/>
          <p:nvPr/>
        </p:nvPicPr>
        <p:blipFill rotWithShape="1">
          <a:blip r:embed="rId7">
            <a:alphaModFix/>
          </a:blip>
          <a:srcRect/>
          <a:stretch/>
        </p:blipFill>
        <p:spPr>
          <a:xfrm>
            <a:off x="8282620" y="754078"/>
            <a:ext cx="280987" cy="280987"/>
          </a:xfrm>
          <a:prstGeom prst="rect">
            <a:avLst/>
          </a:prstGeom>
          <a:noFill/>
          <a:ln>
            <a:noFill/>
          </a:ln>
        </p:spPr>
      </p:pic>
      <p:sp>
        <p:nvSpPr>
          <p:cNvPr id="30" name="Google Shape;78;p14">
            <a:extLst>
              <a:ext uri="{FF2B5EF4-FFF2-40B4-BE49-F238E27FC236}">
                <a16:creationId xmlns:a16="http://schemas.microsoft.com/office/drawing/2014/main" id="{8097E2A4-DA9D-76E1-CB87-FD7EA5D7C834}"/>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31" name="Google Shape;80;p14">
            <a:extLst>
              <a:ext uri="{FF2B5EF4-FFF2-40B4-BE49-F238E27FC236}">
                <a16:creationId xmlns:a16="http://schemas.microsoft.com/office/drawing/2014/main" id="{A9CB5E03-C7F5-D939-531A-5D6668585400}"/>
              </a:ext>
            </a:extLst>
          </p:cNvPr>
          <p:cNvPicPr preferRelativeResize="0"/>
          <p:nvPr/>
        </p:nvPicPr>
        <p:blipFill rotWithShape="1">
          <a:blip r:embed="rId8">
            <a:alphaModFix/>
          </a:blip>
          <a:srcRect/>
          <a:stretch/>
        </p:blipFill>
        <p:spPr>
          <a:xfrm>
            <a:off x="8802536" y="876305"/>
            <a:ext cx="158760" cy="158760"/>
          </a:xfrm>
          <a:prstGeom prst="rect">
            <a:avLst/>
          </a:prstGeom>
          <a:noFill/>
          <a:ln>
            <a:noFill/>
          </a:ln>
        </p:spPr>
      </p:pic>
      <p:pic>
        <p:nvPicPr>
          <p:cNvPr id="3" name="Picture 2" descr="Chart, bar chart&#10;&#10;Description automatically generated">
            <a:extLst>
              <a:ext uri="{FF2B5EF4-FFF2-40B4-BE49-F238E27FC236}">
                <a16:creationId xmlns:a16="http://schemas.microsoft.com/office/drawing/2014/main" id="{DAC83087-2BF5-23F1-65C1-54AF9DFF6D63}"/>
              </a:ext>
            </a:extLst>
          </p:cNvPr>
          <p:cNvPicPr>
            <a:picLocks noChangeAspect="1"/>
          </p:cNvPicPr>
          <p:nvPr/>
        </p:nvPicPr>
        <p:blipFill>
          <a:blip r:embed="rId9"/>
          <a:stretch>
            <a:fillRect/>
          </a:stretch>
        </p:blipFill>
        <p:spPr>
          <a:xfrm>
            <a:off x="609507" y="1419113"/>
            <a:ext cx="5180474" cy="3264408"/>
          </a:xfrm>
          <a:prstGeom prst="rect">
            <a:avLst/>
          </a:prstGeom>
        </p:spPr>
      </p:pic>
      <p:sp>
        <p:nvSpPr>
          <p:cNvPr id="4" name="TextBox 3">
            <a:extLst>
              <a:ext uri="{FF2B5EF4-FFF2-40B4-BE49-F238E27FC236}">
                <a16:creationId xmlns:a16="http://schemas.microsoft.com/office/drawing/2014/main" id="{DAEDCD52-5601-8F7B-548E-E6ADDEC320C7}"/>
              </a:ext>
            </a:extLst>
          </p:cNvPr>
          <p:cNvSpPr txBox="1"/>
          <p:nvPr/>
        </p:nvSpPr>
        <p:spPr>
          <a:xfrm>
            <a:off x="6222523" y="1497045"/>
            <a:ext cx="1916329" cy="3108543"/>
          </a:xfrm>
          <a:prstGeom prst="rect">
            <a:avLst/>
          </a:prstGeom>
          <a:noFill/>
        </p:spPr>
        <p:txBody>
          <a:bodyPr wrap="square" rtlCol="0">
            <a:spAutoFit/>
          </a:bodyPr>
          <a:lstStyle/>
          <a:p>
            <a:pPr algn="l">
              <a:buFont typeface="Arial" panose="020B0604020202020204" pitchFamily="34" charset="0"/>
              <a:buChar char="•"/>
            </a:pPr>
            <a:r>
              <a:rPr lang="en-US" sz="1400" b="0" i="0" u="none" strike="noStrike" dirty="0">
                <a:solidFill>
                  <a:srgbClr val="000000"/>
                </a:solidFill>
                <a:effectLst/>
                <a:latin typeface="Helvetica Neue" panose="02000503000000020004" pitchFamily="2" charset="0"/>
              </a:rPr>
              <a:t>Santa-</a:t>
            </a:r>
            <a:r>
              <a:rPr lang="en-US" sz="1400" b="0" i="0" u="none" strike="noStrike" dirty="0" err="1">
                <a:solidFill>
                  <a:srgbClr val="000000"/>
                </a:solidFill>
                <a:effectLst/>
                <a:latin typeface="Helvetica Neue" panose="02000503000000020004" pitchFamily="2" charset="0"/>
              </a:rPr>
              <a:t>clara</a:t>
            </a:r>
            <a:r>
              <a:rPr lang="en-US" sz="1400" b="0" i="0" u="none" strike="noStrike" dirty="0">
                <a:solidFill>
                  <a:srgbClr val="000000"/>
                </a:solidFill>
                <a:effectLst/>
                <a:latin typeface="Helvetica Neue" panose="02000503000000020004" pitchFamily="2" charset="0"/>
              </a:rPr>
              <a:t> county has the highest per </a:t>
            </a:r>
            <a:r>
              <a:rPr lang="en-US" sz="1400" b="0" i="0" u="none" strike="noStrike" dirty="0" err="1">
                <a:solidFill>
                  <a:srgbClr val="000000"/>
                </a:solidFill>
                <a:effectLst/>
                <a:latin typeface="Helvetica Neue" panose="02000503000000020004" pitchFamily="2" charset="0"/>
              </a:rPr>
              <a:t>sqft</a:t>
            </a:r>
            <a:r>
              <a:rPr lang="en-US" sz="1400" b="0" i="0" u="none" strike="noStrike" dirty="0">
                <a:solidFill>
                  <a:srgbClr val="000000"/>
                </a:solidFill>
                <a:effectLst/>
                <a:latin typeface="Helvetica Neue" panose="02000503000000020004" pitchFamily="2" charset="0"/>
              </a:rPr>
              <a:t> price in the bay area which is followed closely by </a:t>
            </a:r>
            <a:r>
              <a:rPr lang="en-US" sz="1400" b="0" i="0" u="none" strike="noStrike" dirty="0" err="1">
                <a:solidFill>
                  <a:srgbClr val="000000"/>
                </a:solidFill>
                <a:effectLst/>
                <a:latin typeface="Helvetica Neue" panose="02000503000000020004" pitchFamily="2" charset="0"/>
              </a:rPr>
              <a:t>san-mateo</a:t>
            </a:r>
            <a:r>
              <a:rPr lang="en-US" sz="1400" b="0" i="0" u="none" strike="noStrike" dirty="0">
                <a:solidFill>
                  <a:srgbClr val="000000"/>
                </a:solidFill>
                <a:effectLst/>
                <a:latin typeface="Helvetica Neue" panose="02000503000000020004" pitchFamily="2" charset="0"/>
              </a:rPr>
              <a:t> county </a:t>
            </a:r>
          </a:p>
          <a:p>
            <a:pPr algn="l">
              <a:buFont typeface="Arial" panose="020B0604020202020204" pitchFamily="34" charset="0"/>
              <a:buChar char="•"/>
            </a:pPr>
            <a:r>
              <a:rPr lang="en-US" sz="1400" b="0" i="0" u="none" strike="noStrike" dirty="0">
                <a:solidFill>
                  <a:srgbClr val="000000"/>
                </a:solidFill>
                <a:effectLst/>
                <a:latin typeface="Helvetica Neue" panose="02000503000000020004" pitchFamily="2" charset="0"/>
              </a:rPr>
              <a:t>Contra-costa county has the lowest per </a:t>
            </a:r>
            <a:r>
              <a:rPr lang="en-US" sz="1400" b="0" i="0" u="none" strike="noStrike" dirty="0" err="1">
                <a:solidFill>
                  <a:srgbClr val="000000"/>
                </a:solidFill>
                <a:effectLst/>
                <a:latin typeface="Helvetica Neue" panose="02000503000000020004" pitchFamily="2" charset="0"/>
              </a:rPr>
              <a:t>sqft</a:t>
            </a:r>
            <a:r>
              <a:rPr lang="en-US" sz="1400" b="0" i="0" u="none" strike="noStrike" dirty="0">
                <a:solidFill>
                  <a:srgbClr val="000000"/>
                </a:solidFill>
                <a:effectLst/>
                <a:latin typeface="Helvetica Neue" panose="02000503000000020004" pitchFamily="2" charset="0"/>
              </a:rPr>
              <a:t> price in the bay area which is less than half the price per </a:t>
            </a:r>
            <a:r>
              <a:rPr lang="en-US" sz="1400" b="0" i="0" u="none" strike="noStrike" dirty="0" err="1">
                <a:solidFill>
                  <a:srgbClr val="000000"/>
                </a:solidFill>
                <a:effectLst/>
                <a:latin typeface="Helvetica Neue" panose="02000503000000020004" pitchFamily="2" charset="0"/>
              </a:rPr>
              <a:t>sqft</a:t>
            </a:r>
            <a:r>
              <a:rPr lang="en-US" sz="1400" b="0" i="0" u="none" strike="noStrike" dirty="0">
                <a:solidFill>
                  <a:srgbClr val="000000"/>
                </a:solidFill>
                <a:effectLst/>
                <a:latin typeface="Helvetica Neue" panose="02000503000000020004" pitchFamily="2" charset="0"/>
              </a:rPr>
              <a:t> of Santa-Clara or San-Mateo counties.</a:t>
            </a:r>
          </a:p>
          <a:p>
            <a:endParaRPr lang="en-US" sz="1400" dirty="0"/>
          </a:p>
        </p:txBody>
      </p:sp>
    </p:spTree>
    <p:extLst>
      <p:ext uri="{BB962C8B-B14F-4D97-AF65-F5344CB8AC3E}">
        <p14:creationId xmlns:p14="http://schemas.microsoft.com/office/powerpoint/2010/main" val="170266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dirty="0">
                <a:solidFill>
                  <a:srgbClr val="FFFFFF"/>
                </a:solidFill>
                <a:latin typeface="Montserrat"/>
                <a:ea typeface="Montserrat"/>
                <a:cs typeface="Montserrat"/>
                <a:sym typeface="Montserrat"/>
              </a:rPr>
              <a:t>Distribution of Houses based on </a:t>
            </a:r>
            <a:r>
              <a:rPr lang="en-US" sz="1400" b="1" i="0" u="none" strike="noStrike" cap="none" dirty="0">
                <a:solidFill>
                  <a:srgbClr val="FFFFFF"/>
                </a:solidFill>
                <a:latin typeface="Montserrat"/>
                <a:ea typeface="Montserrat"/>
                <a:cs typeface="Montserrat"/>
                <a:sym typeface="Montserrat"/>
              </a:rPr>
              <a:t>Number of Beds &amp; Baths</a:t>
            </a: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3" name="Picture 2" descr="Chart&#10;&#10;Description automatically generated">
            <a:extLst>
              <a:ext uri="{FF2B5EF4-FFF2-40B4-BE49-F238E27FC236}">
                <a16:creationId xmlns:a16="http://schemas.microsoft.com/office/drawing/2014/main" id="{A912FAAD-BAF5-9685-BE9C-31F53D521EFA}"/>
              </a:ext>
            </a:extLst>
          </p:cNvPr>
          <p:cNvPicPr>
            <a:picLocks noChangeAspect="1"/>
          </p:cNvPicPr>
          <p:nvPr/>
        </p:nvPicPr>
        <p:blipFill>
          <a:blip r:embed="rId4"/>
          <a:stretch>
            <a:fillRect/>
          </a:stretch>
        </p:blipFill>
        <p:spPr>
          <a:xfrm>
            <a:off x="315433" y="1349756"/>
            <a:ext cx="6507780" cy="3057652"/>
          </a:xfrm>
          <a:prstGeom prst="rect">
            <a:avLst/>
          </a:prstGeom>
        </p:spPr>
      </p:pic>
      <p:sp>
        <p:nvSpPr>
          <p:cNvPr id="4" name="TextBox 3">
            <a:extLst>
              <a:ext uri="{FF2B5EF4-FFF2-40B4-BE49-F238E27FC236}">
                <a16:creationId xmlns:a16="http://schemas.microsoft.com/office/drawing/2014/main" id="{47CC3515-A106-E952-A584-0320628BA089}"/>
              </a:ext>
            </a:extLst>
          </p:cNvPr>
          <p:cNvSpPr txBox="1"/>
          <p:nvPr/>
        </p:nvSpPr>
        <p:spPr>
          <a:xfrm>
            <a:off x="7077456" y="1389888"/>
            <a:ext cx="1792224" cy="3539430"/>
          </a:xfrm>
          <a:prstGeom prst="rect">
            <a:avLst/>
          </a:prstGeom>
          <a:noFill/>
        </p:spPr>
        <p:txBody>
          <a:bodyPr wrap="square" rtlCol="0">
            <a:spAutoFit/>
          </a:bodyPr>
          <a:lstStyle/>
          <a:p>
            <a:pPr algn="l">
              <a:buFont typeface="Arial" panose="020B0604020202020204" pitchFamily="34" charset="0"/>
              <a:buChar char="•"/>
            </a:pPr>
            <a:r>
              <a:rPr lang="en-US" sz="1400" b="0" i="0" u="none" strike="noStrike" dirty="0">
                <a:solidFill>
                  <a:srgbClr val="000000"/>
                </a:solidFill>
                <a:effectLst/>
                <a:latin typeface="Helvetica Neue" panose="02000503000000020004" pitchFamily="2" charset="0"/>
              </a:rPr>
              <a:t>Houses with 3 bedrooms are the most common among the listings at over 50%. Additionally, houses with 2 baths are also highly frequent in our data with almost half of all listings.</a:t>
            </a:r>
          </a:p>
          <a:p>
            <a:pPr algn="l">
              <a:buFont typeface="Arial" panose="020B0604020202020204" pitchFamily="34" charset="0"/>
              <a:buChar char="•"/>
            </a:pPr>
            <a:r>
              <a:rPr lang="en-US" sz="1400" b="0" i="0" u="none" strike="noStrike" dirty="0">
                <a:solidFill>
                  <a:srgbClr val="000000"/>
                </a:solidFill>
                <a:effectLst/>
                <a:latin typeface="Helvetica Neue" panose="02000503000000020004" pitchFamily="2" charset="0"/>
              </a:rPr>
              <a:t>Least in numbers are apartments with 6 bedrooms and 1.5 baths</a:t>
            </a:r>
          </a:p>
          <a:p>
            <a:endParaRPr lang="en-US" sz="1400" dirty="0"/>
          </a:p>
        </p:txBody>
      </p:sp>
      <p:sp>
        <p:nvSpPr>
          <p:cNvPr id="14" name="Google Shape;66;p14">
            <a:extLst>
              <a:ext uri="{FF2B5EF4-FFF2-40B4-BE49-F238E27FC236}">
                <a16:creationId xmlns:a16="http://schemas.microsoft.com/office/drawing/2014/main" id="{7A0DA8B6-4F47-6FFA-D75E-C0A91F85B590}"/>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5" name="Google Shape;68;p14">
            <a:extLst>
              <a:ext uri="{FF2B5EF4-FFF2-40B4-BE49-F238E27FC236}">
                <a16:creationId xmlns:a16="http://schemas.microsoft.com/office/drawing/2014/main" id="{FAA4D4A3-873B-65E5-F294-8E9426488584}"/>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16" name="Google Shape;69;p14">
            <a:extLst>
              <a:ext uri="{FF2B5EF4-FFF2-40B4-BE49-F238E27FC236}">
                <a16:creationId xmlns:a16="http://schemas.microsoft.com/office/drawing/2014/main" id="{EC7AD1C5-0E29-E130-43B5-A7129CC9FF22}"/>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71;p14">
            <a:extLst>
              <a:ext uri="{FF2B5EF4-FFF2-40B4-BE49-F238E27FC236}">
                <a16:creationId xmlns:a16="http://schemas.microsoft.com/office/drawing/2014/main" id="{2464262C-49EE-C43C-2289-FC75826633BD}"/>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8" name="Google Shape;75;p14">
            <a:extLst>
              <a:ext uri="{FF2B5EF4-FFF2-40B4-BE49-F238E27FC236}">
                <a16:creationId xmlns:a16="http://schemas.microsoft.com/office/drawing/2014/main" id="{8D01C0A2-9493-37AC-78E6-88F6196B0007}"/>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9" name="Google Shape;77;p14">
            <a:extLst>
              <a:ext uri="{FF2B5EF4-FFF2-40B4-BE49-F238E27FC236}">
                <a16:creationId xmlns:a16="http://schemas.microsoft.com/office/drawing/2014/main" id="{40BD4DF7-82AA-C4C2-7E39-22C52C13DEA0}"/>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20" name="Google Shape;72;p14">
            <a:extLst>
              <a:ext uri="{FF2B5EF4-FFF2-40B4-BE49-F238E27FC236}">
                <a16:creationId xmlns:a16="http://schemas.microsoft.com/office/drawing/2014/main" id="{D6362674-98A2-D546-8BE6-503FC89E25F7}"/>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1" name="Google Shape;74;p14">
            <a:extLst>
              <a:ext uri="{FF2B5EF4-FFF2-40B4-BE49-F238E27FC236}">
                <a16:creationId xmlns:a16="http://schemas.microsoft.com/office/drawing/2014/main" id="{0F172663-09E7-4330-E6CF-9B963CCB7E88}"/>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22" name="Google Shape;78;p14">
            <a:extLst>
              <a:ext uri="{FF2B5EF4-FFF2-40B4-BE49-F238E27FC236}">
                <a16:creationId xmlns:a16="http://schemas.microsoft.com/office/drawing/2014/main" id="{6FCBD5BA-FA33-2B2C-D289-AE54BA11E421}"/>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3" name="Google Shape;80;p14">
            <a:extLst>
              <a:ext uri="{FF2B5EF4-FFF2-40B4-BE49-F238E27FC236}">
                <a16:creationId xmlns:a16="http://schemas.microsoft.com/office/drawing/2014/main" id="{D4276E17-F2A3-FCBB-A8EF-BBE913B13654}"/>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Montserrat"/>
                <a:ea typeface="Montserrat"/>
                <a:cs typeface="Montserrat"/>
                <a:sym typeface="Montserrat"/>
              </a:rPr>
              <a:t>Distribution of Sales Price</a:t>
            </a: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3" name="Picture 2" descr="Chart, histogram&#10;&#10;Description automatically generated">
            <a:extLst>
              <a:ext uri="{FF2B5EF4-FFF2-40B4-BE49-F238E27FC236}">
                <a16:creationId xmlns:a16="http://schemas.microsoft.com/office/drawing/2014/main" id="{11B6A710-8C12-A5DF-50A9-50C6E79B27C2}"/>
              </a:ext>
            </a:extLst>
          </p:cNvPr>
          <p:cNvPicPr>
            <a:picLocks noChangeAspect="1"/>
          </p:cNvPicPr>
          <p:nvPr/>
        </p:nvPicPr>
        <p:blipFill>
          <a:blip r:embed="rId4"/>
          <a:stretch>
            <a:fillRect/>
          </a:stretch>
        </p:blipFill>
        <p:spPr>
          <a:xfrm>
            <a:off x="324931" y="1260421"/>
            <a:ext cx="5077864" cy="3576436"/>
          </a:xfrm>
          <a:prstGeom prst="rect">
            <a:avLst/>
          </a:prstGeom>
        </p:spPr>
      </p:pic>
      <p:sp>
        <p:nvSpPr>
          <p:cNvPr id="13" name="Google Shape;66;p14">
            <a:extLst>
              <a:ext uri="{FF2B5EF4-FFF2-40B4-BE49-F238E27FC236}">
                <a16:creationId xmlns:a16="http://schemas.microsoft.com/office/drawing/2014/main" id="{431C69CB-3C19-F4EC-ED23-1C6E555BC442}"/>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4" name="Google Shape;68;p14">
            <a:extLst>
              <a:ext uri="{FF2B5EF4-FFF2-40B4-BE49-F238E27FC236}">
                <a16:creationId xmlns:a16="http://schemas.microsoft.com/office/drawing/2014/main" id="{226687D9-4384-5FA8-4F67-93A8AE6D3345}"/>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15" name="Google Shape;69;p14">
            <a:extLst>
              <a:ext uri="{FF2B5EF4-FFF2-40B4-BE49-F238E27FC236}">
                <a16:creationId xmlns:a16="http://schemas.microsoft.com/office/drawing/2014/main" id="{EEAE268F-49C9-04B0-F619-C63FBE7F51EE}"/>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6" name="Google Shape;71;p14">
            <a:extLst>
              <a:ext uri="{FF2B5EF4-FFF2-40B4-BE49-F238E27FC236}">
                <a16:creationId xmlns:a16="http://schemas.microsoft.com/office/drawing/2014/main" id="{2A018A7D-D601-B238-041D-9D61E867C111}"/>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7" name="Google Shape;75;p14">
            <a:extLst>
              <a:ext uri="{FF2B5EF4-FFF2-40B4-BE49-F238E27FC236}">
                <a16:creationId xmlns:a16="http://schemas.microsoft.com/office/drawing/2014/main" id="{940712DE-35F4-4E3C-43F5-1B75D2DFDA6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8" name="Google Shape;77;p14">
            <a:extLst>
              <a:ext uri="{FF2B5EF4-FFF2-40B4-BE49-F238E27FC236}">
                <a16:creationId xmlns:a16="http://schemas.microsoft.com/office/drawing/2014/main" id="{D84A4424-5958-8DFC-B4B9-AF1C5FAFCDD0}"/>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9" name="Google Shape;72;p14">
            <a:extLst>
              <a:ext uri="{FF2B5EF4-FFF2-40B4-BE49-F238E27FC236}">
                <a16:creationId xmlns:a16="http://schemas.microsoft.com/office/drawing/2014/main" id="{C0AC2099-8B08-C91B-18F5-10EEDAACAFED}"/>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0" name="Google Shape;74;p14">
            <a:extLst>
              <a:ext uri="{FF2B5EF4-FFF2-40B4-BE49-F238E27FC236}">
                <a16:creationId xmlns:a16="http://schemas.microsoft.com/office/drawing/2014/main" id="{6B1A690A-DA72-559B-F6B5-A6B236C9AE31}"/>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21" name="Google Shape;78;p14">
            <a:extLst>
              <a:ext uri="{FF2B5EF4-FFF2-40B4-BE49-F238E27FC236}">
                <a16:creationId xmlns:a16="http://schemas.microsoft.com/office/drawing/2014/main" id="{6E928389-AA00-A784-59ED-BA370207400B}"/>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2" name="Google Shape;80;p14">
            <a:extLst>
              <a:ext uri="{FF2B5EF4-FFF2-40B4-BE49-F238E27FC236}">
                <a16:creationId xmlns:a16="http://schemas.microsoft.com/office/drawing/2014/main" id="{EF2A258C-5C3B-00B9-430E-F4DE14F65BB7}"/>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
        <p:nvSpPr>
          <p:cNvPr id="4" name="TextBox 3">
            <a:extLst>
              <a:ext uri="{FF2B5EF4-FFF2-40B4-BE49-F238E27FC236}">
                <a16:creationId xmlns:a16="http://schemas.microsoft.com/office/drawing/2014/main" id="{479034A1-8CD5-25CC-FB6F-F3B8B18EA170}"/>
              </a:ext>
            </a:extLst>
          </p:cNvPr>
          <p:cNvSpPr txBox="1"/>
          <p:nvPr/>
        </p:nvSpPr>
        <p:spPr>
          <a:xfrm>
            <a:off x="5402795" y="1309689"/>
            <a:ext cx="3656140" cy="3693319"/>
          </a:xfrm>
          <a:prstGeom prst="rect">
            <a:avLst/>
          </a:prstGeom>
          <a:noFill/>
        </p:spPr>
        <p:txBody>
          <a:bodyPr wrap="square">
            <a:spAutoFit/>
          </a:bodyPr>
          <a:lstStyle/>
          <a:p>
            <a:pPr marL="285750" indent="-285750">
              <a:buFont typeface="Arial" panose="020B0604020202020204" pitchFamily="34" charset="0"/>
              <a:buChar char="•"/>
            </a:pPr>
            <a:r>
              <a:rPr lang="en-US" dirty="0"/>
              <a:t>The majority of data is concentrated towards the lower end of the distribution (more data points having lower sales prices).</a:t>
            </a:r>
          </a:p>
          <a:p>
            <a:pPr marL="285750" indent="-285750">
              <a:buFont typeface="Arial" panose="020B0604020202020204" pitchFamily="34" charset="0"/>
              <a:buChar char="•"/>
            </a:pPr>
            <a:r>
              <a:rPr lang="en-US" dirty="0"/>
              <a:t>The distribution is skewed to the right.</a:t>
            </a:r>
          </a:p>
          <a:p>
            <a:pPr marL="285750" indent="-285750">
              <a:buFont typeface="Arial" panose="020B0604020202020204" pitchFamily="34" charset="0"/>
              <a:buChar char="•"/>
            </a:pPr>
            <a:r>
              <a:rPr lang="en-US" dirty="0"/>
              <a:t>The upper end of the distribution has more extreme values than the lower end (some extreme higher sales prices).</a:t>
            </a:r>
          </a:p>
          <a:p>
            <a:pPr marL="285750" indent="-285750">
              <a:buFont typeface="Arial" panose="020B0604020202020204" pitchFamily="34" charset="0"/>
              <a:buChar char="•"/>
            </a:pPr>
            <a:r>
              <a:rPr lang="en-US" dirty="0"/>
              <a:t>The mode is less than the median, which in turn is less than the mean.</a:t>
            </a:r>
          </a:p>
        </p:txBody>
      </p:sp>
    </p:spTree>
    <p:extLst>
      <p:ext uri="{BB962C8B-B14F-4D97-AF65-F5344CB8AC3E}">
        <p14:creationId xmlns:p14="http://schemas.microsoft.com/office/powerpoint/2010/main" val="1332209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err="1">
                <a:solidFill>
                  <a:srgbClr val="FFFFFF"/>
                </a:solidFill>
                <a:latin typeface="Montserrat"/>
                <a:ea typeface="Montserrat"/>
                <a:cs typeface="Montserrat"/>
                <a:sym typeface="Montserrat"/>
              </a:rPr>
              <a:t>Walkscore</a:t>
            </a:r>
            <a:r>
              <a:rPr lang="en-US" sz="1400" b="1" i="0" u="none" strike="noStrike" cap="none" dirty="0">
                <a:solidFill>
                  <a:srgbClr val="FFFFFF"/>
                </a:solidFill>
                <a:latin typeface="Montserrat"/>
                <a:ea typeface="Montserrat"/>
                <a:cs typeface="Montserrat"/>
                <a:sym typeface="Montserrat"/>
              </a:rPr>
              <a:t> Distribution</a:t>
            </a: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3" name="Picture 2" descr="Chart, bar chart&#10;&#10;Description automatically generated">
            <a:extLst>
              <a:ext uri="{FF2B5EF4-FFF2-40B4-BE49-F238E27FC236}">
                <a16:creationId xmlns:a16="http://schemas.microsoft.com/office/drawing/2014/main" id="{0443F247-B3F0-DF89-8012-44F3AA988184}"/>
              </a:ext>
            </a:extLst>
          </p:cNvPr>
          <p:cNvPicPr>
            <a:picLocks noChangeAspect="1"/>
          </p:cNvPicPr>
          <p:nvPr/>
        </p:nvPicPr>
        <p:blipFill>
          <a:blip r:embed="rId4"/>
          <a:stretch>
            <a:fillRect/>
          </a:stretch>
        </p:blipFill>
        <p:spPr>
          <a:xfrm>
            <a:off x="0" y="1268351"/>
            <a:ext cx="5571460" cy="3291280"/>
          </a:xfrm>
          <a:prstGeom prst="rect">
            <a:avLst/>
          </a:prstGeom>
        </p:spPr>
      </p:pic>
      <p:sp>
        <p:nvSpPr>
          <p:cNvPr id="6" name="Google Shape;66;p14">
            <a:extLst>
              <a:ext uri="{FF2B5EF4-FFF2-40B4-BE49-F238E27FC236}">
                <a16:creationId xmlns:a16="http://schemas.microsoft.com/office/drawing/2014/main" id="{1C62117C-DE54-712B-436B-5981E5015A19}"/>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7" name="Google Shape;68;p14">
            <a:extLst>
              <a:ext uri="{FF2B5EF4-FFF2-40B4-BE49-F238E27FC236}">
                <a16:creationId xmlns:a16="http://schemas.microsoft.com/office/drawing/2014/main" id="{EABECEE0-CDF1-631C-D495-33CBE3755BA7}"/>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8" name="Google Shape;69;p14">
            <a:extLst>
              <a:ext uri="{FF2B5EF4-FFF2-40B4-BE49-F238E27FC236}">
                <a16:creationId xmlns:a16="http://schemas.microsoft.com/office/drawing/2014/main" id="{D134584B-B442-681D-E8CB-C023E334EF25}"/>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1;p14">
            <a:extLst>
              <a:ext uri="{FF2B5EF4-FFF2-40B4-BE49-F238E27FC236}">
                <a16:creationId xmlns:a16="http://schemas.microsoft.com/office/drawing/2014/main" id="{66D1DECD-9034-BC98-3BF3-F351461EA6B5}"/>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0" name="Google Shape;75;p14">
            <a:extLst>
              <a:ext uri="{FF2B5EF4-FFF2-40B4-BE49-F238E27FC236}">
                <a16:creationId xmlns:a16="http://schemas.microsoft.com/office/drawing/2014/main" id="{F2D5CEC7-7D80-56E6-DA93-0C4CAB67E32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7;p14">
            <a:extLst>
              <a:ext uri="{FF2B5EF4-FFF2-40B4-BE49-F238E27FC236}">
                <a16:creationId xmlns:a16="http://schemas.microsoft.com/office/drawing/2014/main" id="{54128D85-83F1-C21C-A261-ABE9807A8641}"/>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2" name="Google Shape;72;p14">
            <a:extLst>
              <a:ext uri="{FF2B5EF4-FFF2-40B4-BE49-F238E27FC236}">
                <a16:creationId xmlns:a16="http://schemas.microsoft.com/office/drawing/2014/main" id="{585E8628-CBBD-DAF0-24DD-AE87CEF20607}"/>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4;p14">
            <a:extLst>
              <a:ext uri="{FF2B5EF4-FFF2-40B4-BE49-F238E27FC236}">
                <a16:creationId xmlns:a16="http://schemas.microsoft.com/office/drawing/2014/main" id="{D3A82C4A-445C-8571-FC0F-37A562A20E00}"/>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14" name="Google Shape;78;p14">
            <a:extLst>
              <a:ext uri="{FF2B5EF4-FFF2-40B4-BE49-F238E27FC236}">
                <a16:creationId xmlns:a16="http://schemas.microsoft.com/office/drawing/2014/main" id="{1BB33DBD-0D7D-C661-A0C6-92BAE0862C95}"/>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80;p14">
            <a:extLst>
              <a:ext uri="{FF2B5EF4-FFF2-40B4-BE49-F238E27FC236}">
                <a16:creationId xmlns:a16="http://schemas.microsoft.com/office/drawing/2014/main" id="{01CD8D6A-0E5D-00A8-1B4F-B52FC1537772}"/>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
        <p:nvSpPr>
          <p:cNvPr id="4" name="TextBox 3">
            <a:extLst>
              <a:ext uri="{FF2B5EF4-FFF2-40B4-BE49-F238E27FC236}">
                <a16:creationId xmlns:a16="http://schemas.microsoft.com/office/drawing/2014/main" id="{584811BC-3FDD-A898-4B1F-63E178DDB061}"/>
              </a:ext>
            </a:extLst>
          </p:cNvPr>
          <p:cNvSpPr txBox="1"/>
          <p:nvPr/>
        </p:nvSpPr>
        <p:spPr>
          <a:xfrm>
            <a:off x="5417772" y="1203326"/>
            <a:ext cx="3683698" cy="3431709"/>
          </a:xfrm>
          <a:prstGeom prst="rect">
            <a:avLst/>
          </a:prstGeom>
          <a:noFill/>
        </p:spPr>
        <p:txBody>
          <a:bodyPr wrap="square">
            <a:spAutoFit/>
          </a:bodyPr>
          <a:lstStyle/>
          <a:p>
            <a:pPr marL="285750" indent="-285750">
              <a:buFont typeface="Wingdings" panose="05000000000000000000" pitchFamily="2" charset="2"/>
              <a:buChar char="§"/>
            </a:pPr>
            <a:r>
              <a:rPr lang="en-US" sz="1550" dirty="0"/>
              <a:t>The </a:t>
            </a:r>
            <a:r>
              <a:rPr lang="en-US" sz="1550" dirty="0" err="1"/>
              <a:t>Walkscore</a:t>
            </a:r>
            <a:r>
              <a:rPr lang="en-US" sz="1550" dirty="0"/>
              <a:t> distribution varies significantly across counties. </a:t>
            </a:r>
          </a:p>
          <a:p>
            <a:pPr marL="285750" indent="-285750">
              <a:buFont typeface="Wingdings" panose="05000000000000000000" pitchFamily="2" charset="2"/>
              <a:buChar char="§"/>
            </a:pPr>
            <a:r>
              <a:rPr lang="en-US" sz="1550" dirty="0"/>
              <a:t>Santa Clara County has the highest frequency of Good </a:t>
            </a:r>
            <a:r>
              <a:rPr lang="en-US" sz="1550" dirty="0" err="1"/>
              <a:t>walkscore</a:t>
            </a:r>
            <a:r>
              <a:rPr lang="en-US" sz="1550" dirty="0"/>
              <a:t> indicating the most walkable county in the region.</a:t>
            </a:r>
          </a:p>
          <a:p>
            <a:pPr marL="285750" indent="-285750">
              <a:buFont typeface="Wingdings" panose="05000000000000000000" pitchFamily="2" charset="2"/>
              <a:buChar char="§"/>
            </a:pPr>
            <a:r>
              <a:rPr lang="en-US" sz="1550" dirty="0"/>
              <a:t>Napa County has the highest frequency of Bad </a:t>
            </a:r>
            <a:r>
              <a:rPr lang="en-US" sz="1550" dirty="0" err="1"/>
              <a:t>walkscore</a:t>
            </a:r>
            <a:r>
              <a:rPr lang="en-US" sz="1550" dirty="0"/>
              <a:t>, indicating the least walkable county in the region.</a:t>
            </a:r>
          </a:p>
          <a:p>
            <a:pPr marL="285750" indent="-285750">
              <a:buFont typeface="Wingdings" panose="05000000000000000000" pitchFamily="2" charset="2"/>
              <a:buChar char="§"/>
            </a:pPr>
            <a:r>
              <a:rPr lang="en-US" sz="1550" dirty="0"/>
              <a:t>Contra Costa County has a fairly good </a:t>
            </a:r>
            <a:r>
              <a:rPr lang="en-US" sz="1550" dirty="0" err="1"/>
              <a:t>walkscore</a:t>
            </a:r>
            <a:r>
              <a:rPr lang="en-US" sz="1550" dirty="0"/>
              <a:t> distribution. </a:t>
            </a:r>
          </a:p>
          <a:p>
            <a:pPr marL="285750" indent="-285750">
              <a:buFont typeface="Wingdings" panose="05000000000000000000" pitchFamily="2" charset="2"/>
              <a:buChar char="§"/>
            </a:pPr>
            <a:r>
              <a:rPr lang="en-US" sz="1550" dirty="0"/>
              <a:t>This suggests that Contra Costa County is a viable option for those who prioritize walkability in their desired neighborhood.</a:t>
            </a:r>
          </a:p>
        </p:txBody>
      </p:sp>
    </p:spTree>
    <p:extLst>
      <p:ext uri="{BB962C8B-B14F-4D97-AF65-F5344CB8AC3E}">
        <p14:creationId xmlns:p14="http://schemas.microsoft.com/office/powerpoint/2010/main" val="2336040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err="1">
                <a:solidFill>
                  <a:srgbClr val="FFFFFF"/>
                </a:solidFill>
                <a:latin typeface="Montserrat"/>
                <a:ea typeface="Montserrat"/>
                <a:cs typeface="Montserrat"/>
                <a:sym typeface="Montserrat"/>
              </a:rPr>
              <a:t>Walkscore</a:t>
            </a:r>
            <a:r>
              <a:rPr lang="en-US" sz="1400" b="1" i="0" u="none" strike="noStrike" cap="none" dirty="0">
                <a:solidFill>
                  <a:srgbClr val="FFFFFF"/>
                </a:solidFill>
                <a:latin typeface="Montserrat"/>
                <a:ea typeface="Montserrat"/>
                <a:cs typeface="Montserrat"/>
                <a:sym typeface="Montserrat"/>
              </a:rPr>
              <a:t> vs House Prices</a:t>
            </a: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2" name="Picture 1" descr="Chart, scatter chart&#10;&#10;Description automatically generated">
            <a:extLst>
              <a:ext uri="{FF2B5EF4-FFF2-40B4-BE49-F238E27FC236}">
                <a16:creationId xmlns:a16="http://schemas.microsoft.com/office/drawing/2014/main" id="{F8D6B69C-96C6-86B7-2FE3-C8428D097EB6}"/>
              </a:ext>
            </a:extLst>
          </p:cNvPr>
          <p:cNvPicPr>
            <a:picLocks noChangeAspect="1"/>
          </p:cNvPicPr>
          <p:nvPr/>
        </p:nvPicPr>
        <p:blipFill>
          <a:blip r:embed="rId4"/>
          <a:stretch>
            <a:fillRect/>
          </a:stretch>
        </p:blipFill>
        <p:spPr>
          <a:xfrm>
            <a:off x="686521" y="1563624"/>
            <a:ext cx="3775751" cy="2476754"/>
          </a:xfrm>
          <a:prstGeom prst="rect">
            <a:avLst/>
          </a:prstGeom>
        </p:spPr>
      </p:pic>
      <p:sp>
        <p:nvSpPr>
          <p:cNvPr id="3" name="TextBox 2">
            <a:extLst>
              <a:ext uri="{FF2B5EF4-FFF2-40B4-BE49-F238E27FC236}">
                <a16:creationId xmlns:a16="http://schemas.microsoft.com/office/drawing/2014/main" id="{91885527-7CFE-DA45-AC6B-DE58B0959118}"/>
              </a:ext>
            </a:extLst>
          </p:cNvPr>
          <p:cNvSpPr txBox="1"/>
          <p:nvPr/>
        </p:nvSpPr>
        <p:spPr>
          <a:xfrm>
            <a:off x="5358384" y="1389888"/>
            <a:ext cx="2743200" cy="3416320"/>
          </a:xfrm>
          <a:prstGeom prst="rect">
            <a:avLst/>
          </a:prstGeom>
          <a:noFill/>
        </p:spPr>
        <p:txBody>
          <a:bodyPr wrap="square" rtlCol="0">
            <a:spAutoFit/>
          </a:bodyPr>
          <a:lstStyle/>
          <a:p>
            <a:pPr algn="l">
              <a:buFont typeface="Arial" panose="020B0604020202020204" pitchFamily="34" charset="0"/>
              <a:buChar char="•"/>
            </a:pPr>
            <a:r>
              <a:rPr lang="en-US" b="0" i="0" u="none" strike="noStrike" dirty="0">
                <a:solidFill>
                  <a:srgbClr val="000000"/>
                </a:solidFill>
                <a:effectLst/>
                <a:latin typeface="Helvetica Neue" panose="02000503000000020004" pitchFamily="2" charset="0"/>
              </a:rPr>
              <a:t>A correlation value of 0.004694 means that there is a very weak positive correlation between </a:t>
            </a:r>
            <a:r>
              <a:rPr lang="en-US" b="0" i="0" u="none" strike="noStrike" dirty="0" err="1">
                <a:solidFill>
                  <a:srgbClr val="000000"/>
                </a:solidFill>
                <a:effectLst/>
                <a:latin typeface="Helvetica Neue" panose="02000503000000020004" pitchFamily="2" charset="0"/>
              </a:rPr>
              <a:t>Walkscore</a:t>
            </a:r>
            <a:r>
              <a:rPr lang="en-US" b="0" i="0" u="none" strike="noStrike" dirty="0">
                <a:solidFill>
                  <a:srgbClr val="000000"/>
                </a:solidFill>
                <a:effectLst/>
                <a:latin typeface="Helvetica Neue" panose="02000503000000020004" pitchFamily="2" charset="0"/>
              </a:rPr>
              <a:t> and House Price. </a:t>
            </a:r>
          </a:p>
          <a:p>
            <a:pPr algn="l">
              <a:buFont typeface="Arial" panose="020B0604020202020204" pitchFamily="34" charset="0"/>
              <a:buChar char="•"/>
            </a:pPr>
            <a:r>
              <a:rPr lang="en-US" b="0" i="0" u="none" strike="noStrike" dirty="0">
                <a:solidFill>
                  <a:srgbClr val="000000"/>
                </a:solidFill>
                <a:effectLst/>
                <a:latin typeface="Helvetica Neue" panose="02000503000000020004" pitchFamily="2" charset="0"/>
              </a:rPr>
              <a:t>This value is close to zero, which means that there is almost no linear relationship between the variables.</a:t>
            </a:r>
          </a:p>
          <a:p>
            <a:endParaRPr lang="en-US" dirty="0"/>
          </a:p>
        </p:txBody>
      </p:sp>
      <p:sp>
        <p:nvSpPr>
          <p:cNvPr id="8" name="Google Shape;66;p14">
            <a:extLst>
              <a:ext uri="{FF2B5EF4-FFF2-40B4-BE49-F238E27FC236}">
                <a16:creationId xmlns:a16="http://schemas.microsoft.com/office/drawing/2014/main" id="{A974C371-21FF-1153-5EAE-F2F42580A126}"/>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9" name="Google Shape;68;p14">
            <a:extLst>
              <a:ext uri="{FF2B5EF4-FFF2-40B4-BE49-F238E27FC236}">
                <a16:creationId xmlns:a16="http://schemas.microsoft.com/office/drawing/2014/main" id="{00B9D620-DBDD-90C7-4C03-2175F0459885}"/>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10" name="Google Shape;69;p14">
            <a:extLst>
              <a:ext uri="{FF2B5EF4-FFF2-40B4-BE49-F238E27FC236}">
                <a16:creationId xmlns:a16="http://schemas.microsoft.com/office/drawing/2014/main" id="{C1E2B5CD-48E8-9CB6-5AED-68D54C8E26A4}"/>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1;p14">
            <a:extLst>
              <a:ext uri="{FF2B5EF4-FFF2-40B4-BE49-F238E27FC236}">
                <a16:creationId xmlns:a16="http://schemas.microsoft.com/office/drawing/2014/main" id="{636B9849-4A9B-C7DE-A556-E0CBAFA0C01B}"/>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2" name="Google Shape;75;p14">
            <a:extLst>
              <a:ext uri="{FF2B5EF4-FFF2-40B4-BE49-F238E27FC236}">
                <a16:creationId xmlns:a16="http://schemas.microsoft.com/office/drawing/2014/main" id="{C885F87B-C33C-46FC-A3A7-1247342B4FE7}"/>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7;p14">
            <a:extLst>
              <a:ext uri="{FF2B5EF4-FFF2-40B4-BE49-F238E27FC236}">
                <a16:creationId xmlns:a16="http://schemas.microsoft.com/office/drawing/2014/main" id="{59D15E42-5720-5ED5-57AF-4CBCEA2B545C}"/>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4" name="Google Shape;72;p14">
            <a:extLst>
              <a:ext uri="{FF2B5EF4-FFF2-40B4-BE49-F238E27FC236}">
                <a16:creationId xmlns:a16="http://schemas.microsoft.com/office/drawing/2014/main" id="{C3FC5FD6-5B32-81D6-8608-A94480290FAB}"/>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4;p14">
            <a:extLst>
              <a:ext uri="{FF2B5EF4-FFF2-40B4-BE49-F238E27FC236}">
                <a16:creationId xmlns:a16="http://schemas.microsoft.com/office/drawing/2014/main" id="{155D2A0F-BEF9-869B-30B3-DB41C46E686A}"/>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16" name="Google Shape;78;p14">
            <a:extLst>
              <a:ext uri="{FF2B5EF4-FFF2-40B4-BE49-F238E27FC236}">
                <a16:creationId xmlns:a16="http://schemas.microsoft.com/office/drawing/2014/main" id="{FF671CAE-98E2-7626-8510-07EAE71205F0}"/>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80;p14">
            <a:extLst>
              <a:ext uri="{FF2B5EF4-FFF2-40B4-BE49-F238E27FC236}">
                <a16:creationId xmlns:a16="http://schemas.microsoft.com/office/drawing/2014/main" id="{6654AE30-9DDA-AA29-1CE9-33571D2B69D2}"/>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3909042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dirty="0">
                <a:solidFill>
                  <a:srgbClr val="FFFFFF"/>
                </a:solidFill>
                <a:latin typeface="Montserrat"/>
                <a:ea typeface="Montserrat"/>
                <a:cs typeface="Montserrat"/>
                <a:sym typeface="Montserrat"/>
              </a:rPr>
              <a:t>Distribution of Bike Score</a:t>
            </a: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5" name="Picture 4" descr="Chart, bar chart&#10;&#10;Description automatically generated">
            <a:extLst>
              <a:ext uri="{FF2B5EF4-FFF2-40B4-BE49-F238E27FC236}">
                <a16:creationId xmlns:a16="http://schemas.microsoft.com/office/drawing/2014/main" id="{467BC1D7-18ED-880D-AC50-9E8D82F458D5}"/>
              </a:ext>
            </a:extLst>
          </p:cNvPr>
          <p:cNvPicPr>
            <a:picLocks noChangeAspect="1"/>
          </p:cNvPicPr>
          <p:nvPr/>
        </p:nvPicPr>
        <p:blipFill>
          <a:blip r:embed="rId4"/>
          <a:stretch>
            <a:fillRect/>
          </a:stretch>
        </p:blipFill>
        <p:spPr>
          <a:xfrm>
            <a:off x="277386" y="982605"/>
            <a:ext cx="4788390" cy="4160895"/>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88D5988-A38D-481E-D265-4EBC10873B70}"/>
              </a:ext>
            </a:extLst>
          </p:cNvPr>
          <p:cNvPicPr>
            <a:picLocks noChangeAspect="1"/>
          </p:cNvPicPr>
          <p:nvPr/>
        </p:nvPicPr>
        <p:blipFill rotWithShape="1">
          <a:blip r:embed="rId5"/>
          <a:srcRect l="10254" r="14906"/>
          <a:stretch/>
        </p:blipFill>
        <p:spPr>
          <a:xfrm>
            <a:off x="4846320" y="1134878"/>
            <a:ext cx="4169663" cy="3403705"/>
          </a:xfrm>
          <a:prstGeom prst="rect">
            <a:avLst/>
          </a:prstGeom>
        </p:spPr>
      </p:pic>
      <p:sp>
        <p:nvSpPr>
          <p:cNvPr id="8" name="Google Shape;66;p14">
            <a:extLst>
              <a:ext uri="{FF2B5EF4-FFF2-40B4-BE49-F238E27FC236}">
                <a16:creationId xmlns:a16="http://schemas.microsoft.com/office/drawing/2014/main" id="{E7A84549-803F-6F94-7AD3-49607BF0E71F}"/>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9" name="Google Shape;68;p14">
            <a:extLst>
              <a:ext uri="{FF2B5EF4-FFF2-40B4-BE49-F238E27FC236}">
                <a16:creationId xmlns:a16="http://schemas.microsoft.com/office/drawing/2014/main" id="{DBAB8713-8A86-1FF7-4E4F-D0376268BAB0}"/>
              </a:ext>
            </a:extLst>
          </p:cNvPr>
          <p:cNvPicPr preferRelativeResize="0"/>
          <p:nvPr/>
        </p:nvPicPr>
        <p:blipFill rotWithShape="1">
          <a:blip r:embed="rId6">
            <a:alphaModFix/>
          </a:blip>
          <a:srcRect/>
          <a:stretch/>
        </p:blipFill>
        <p:spPr>
          <a:xfrm>
            <a:off x="7088379" y="883214"/>
            <a:ext cx="165723" cy="165723"/>
          </a:xfrm>
          <a:prstGeom prst="rect">
            <a:avLst/>
          </a:prstGeom>
          <a:noFill/>
          <a:ln>
            <a:noFill/>
          </a:ln>
        </p:spPr>
      </p:pic>
      <p:sp>
        <p:nvSpPr>
          <p:cNvPr id="10" name="Google Shape;69;p14">
            <a:extLst>
              <a:ext uri="{FF2B5EF4-FFF2-40B4-BE49-F238E27FC236}">
                <a16:creationId xmlns:a16="http://schemas.microsoft.com/office/drawing/2014/main" id="{97AC7842-91B9-BD6A-AE2D-D9EAFB0F5148}"/>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1;p14">
            <a:extLst>
              <a:ext uri="{FF2B5EF4-FFF2-40B4-BE49-F238E27FC236}">
                <a16:creationId xmlns:a16="http://schemas.microsoft.com/office/drawing/2014/main" id="{C996FDD8-C185-331B-911D-757587B4F1F8}"/>
              </a:ext>
            </a:extLst>
          </p:cNvPr>
          <p:cNvPicPr preferRelativeResize="0"/>
          <p:nvPr/>
        </p:nvPicPr>
        <p:blipFill rotWithShape="1">
          <a:blip r:embed="rId7">
            <a:alphaModFix/>
          </a:blip>
          <a:srcRect/>
          <a:stretch/>
        </p:blipFill>
        <p:spPr>
          <a:xfrm flipH="1">
            <a:off x="7449911" y="874036"/>
            <a:ext cx="229160" cy="224187"/>
          </a:xfrm>
          <a:prstGeom prst="rect">
            <a:avLst/>
          </a:prstGeom>
          <a:noFill/>
          <a:ln>
            <a:noFill/>
          </a:ln>
        </p:spPr>
      </p:pic>
      <p:sp>
        <p:nvSpPr>
          <p:cNvPr id="12" name="Google Shape;75;p14">
            <a:extLst>
              <a:ext uri="{FF2B5EF4-FFF2-40B4-BE49-F238E27FC236}">
                <a16:creationId xmlns:a16="http://schemas.microsoft.com/office/drawing/2014/main" id="{9AF885C7-4A68-E3DA-33D8-17400CDA2DCD}"/>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7;p14">
            <a:extLst>
              <a:ext uri="{FF2B5EF4-FFF2-40B4-BE49-F238E27FC236}">
                <a16:creationId xmlns:a16="http://schemas.microsoft.com/office/drawing/2014/main" id="{471260EA-3BF0-8D50-3EF0-7EE169D0D5E5}"/>
              </a:ext>
            </a:extLst>
          </p:cNvPr>
          <p:cNvPicPr preferRelativeResize="0"/>
          <p:nvPr/>
        </p:nvPicPr>
        <p:blipFill rotWithShape="1">
          <a:blip r:embed="rId8">
            <a:alphaModFix/>
          </a:blip>
          <a:srcRect/>
          <a:stretch/>
        </p:blipFill>
        <p:spPr>
          <a:xfrm flipH="1">
            <a:off x="7857699" y="874036"/>
            <a:ext cx="196107" cy="196107"/>
          </a:xfrm>
          <a:prstGeom prst="rect">
            <a:avLst/>
          </a:prstGeom>
          <a:noFill/>
          <a:ln>
            <a:noFill/>
          </a:ln>
        </p:spPr>
      </p:pic>
      <p:sp>
        <p:nvSpPr>
          <p:cNvPr id="14" name="Google Shape;72;p14">
            <a:extLst>
              <a:ext uri="{FF2B5EF4-FFF2-40B4-BE49-F238E27FC236}">
                <a16:creationId xmlns:a16="http://schemas.microsoft.com/office/drawing/2014/main" id="{2EF7C229-1924-AC86-43C7-BA9552953C7E}"/>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4;p14">
            <a:extLst>
              <a:ext uri="{FF2B5EF4-FFF2-40B4-BE49-F238E27FC236}">
                <a16:creationId xmlns:a16="http://schemas.microsoft.com/office/drawing/2014/main" id="{2AD2A347-FC47-6C57-EE80-F4E3BDE5CE76}"/>
              </a:ext>
            </a:extLst>
          </p:cNvPr>
          <p:cNvPicPr preferRelativeResize="0"/>
          <p:nvPr/>
        </p:nvPicPr>
        <p:blipFill rotWithShape="1">
          <a:blip r:embed="rId9">
            <a:alphaModFix/>
          </a:blip>
          <a:srcRect/>
          <a:stretch/>
        </p:blipFill>
        <p:spPr>
          <a:xfrm>
            <a:off x="8282620" y="754078"/>
            <a:ext cx="280987" cy="280987"/>
          </a:xfrm>
          <a:prstGeom prst="rect">
            <a:avLst/>
          </a:prstGeom>
          <a:noFill/>
          <a:ln>
            <a:noFill/>
          </a:ln>
        </p:spPr>
      </p:pic>
      <p:sp>
        <p:nvSpPr>
          <p:cNvPr id="16" name="Google Shape;78;p14">
            <a:extLst>
              <a:ext uri="{FF2B5EF4-FFF2-40B4-BE49-F238E27FC236}">
                <a16:creationId xmlns:a16="http://schemas.microsoft.com/office/drawing/2014/main" id="{9BBD9D9D-96FA-FF2B-81CC-5CBFB455FF05}"/>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80;p14">
            <a:extLst>
              <a:ext uri="{FF2B5EF4-FFF2-40B4-BE49-F238E27FC236}">
                <a16:creationId xmlns:a16="http://schemas.microsoft.com/office/drawing/2014/main" id="{2A7B530F-2C34-387C-6943-BE04839BF89B}"/>
              </a:ext>
            </a:extLst>
          </p:cNvPr>
          <p:cNvPicPr preferRelativeResize="0"/>
          <p:nvPr/>
        </p:nvPicPr>
        <p:blipFill rotWithShape="1">
          <a:blip r:embed="rId10">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2062872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Montserrat"/>
                <a:ea typeface="Montserrat"/>
                <a:cs typeface="Montserrat"/>
                <a:sym typeface="Montserrat"/>
              </a:rPr>
              <a:t>Impact of School Ratings on House Prices</a:t>
            </a: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5" name="Picture 4" descr="Chart, surface chart&#10;&#10;Description automatically generated">
            <a:extLst>
              <a:ext uri="{FF2B5EF4-FFF2-40B4-BE49-F238E27FC236}">
                <a16:creationId xmlns:a16="http://schemas.microsoft.com/office/drawing/2014/main" id="{0DE10473-E481-A1BD-8A38-B3B80290BC57}"/>
              </a:ext>
            </a:extLst>
          </p:cNvPr>
          <p:cNvPicPr>
            <a:picLocks noChangeAspect="1"/>
          </p:cNvPicPr>
          <p:nvPr/>
        </p:nvPicPr>
        <p:blipFill>
          <a:blip r:embed="rId4"/>
          <a:stretch>
            <a:fillRect/>
          </a:stretch>
        </p:blipFill>
        <p:spPr>
          <a:xfrm>
            <a:off x="-1004" y="1352551"/>
            <a:ext cx="4686287" cy="3517167"/>
          </a:xfrm>
          <a:prstGeom prst="rect">
            <a:avLst/>
          </a:prstGeom>
        </p:spPr>
      </p:pic>
      <p:pic>
        <p:nvPicPr>
          <p:cNvPr id="7" name="Picture 6" descr="Chart&#10;&#10;Description automatically generated">
            <a:extLst>
              <a:ext uri="{FF2B5EF4-FFF2-40B4-BE49-F238E27FC236}">
                <a16:creationId xmlns:a16="http://schemas.microsoft.com/office/drawing/2014/main" id="{8DE9EC3C-58A7-903A-490D-826CF5CF035E}"/>
              </a:ext>
            </a:extLst>
          </p:cNvPr>
          <p:cNvPicPr>
            <a:picLocks noChangeAspect="1"/>
          </p:cNvPicPr>
          <p:nvPr/>
        </p:nvPicPr>
        <p:blipFill>
          <a:blip r:embed="rId5"/>
          <a:stretch>
            <a:fillRect/>
          </a:stretch>
        </p:blipFill>
        <p:spPr>
          <a:xfrm>
            <a:off x="4346293" y="1352551"/>
            <a:ext cx="4612131" cy="3510881"/>
          </a:xfrm>
          <a:prstGeom prst="rect">
            <a:avLst/>
          </a:prstGeom>
        </p:spPr>
      </p:pic>
      <p:sp>
        <p:nvSpPr>
          <p:cNvPr id="8" name="Google Shape;66;p14">
            <a:extLst>
              <a:ext uri="{FF2B5EF4-FFF2-40B4-BE49-F238E27FC236}">
                <a16:creationId xmlns:a16="http://schemas.microsoft.com/office/drawing/2014/main" id="{8D84AE11-27B1-3EA8-D3F5-235CC3A1A59A}"/>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9" name="Google Shape;68;p14">
            <a:extLst>
              <a:ext uri="{FF2B5EF4-FFF2-40B4-BE49-F238E27FC236}">
                <a16:creationId xmlns:a16="http://schemas.microsoft.com/office/drawing/2014/main" id="{1633E32B-CB1E-5E0C-E55E-466F4469E9EB}"/>
              </a:ext>
            </a:extLst>
          </p:cNvPr>
          <p:cNvPicPr preferRelativeResize="0"/>
          <p:nvPr/>
        </p:nvPicPr>
        <p:blipFill rotWithShape="1">
          <a:blip r:embed="rId6">
            <a:alphaModFix/>
          </a:blip>
          <a:srcRect/>
          <a:stretch/>
        </p:blipFill>
        <p:spPr>
          <a:xfrm>
            <a:off x="7088379" y="883214"/>
            <a:ext cx="165723" cy="165723"/>
          </a:xfrm>
          <a:prstGeom prst="rect">
            <a:avLst/>
          </a:prstGeom>
          <a:noFill/>
          <a:ln>
            <a:noFill/>
          </a:ln>
        </p:spPr>
      </p:pic>
      <p:sp>
        <p:nvSpPr>
          <p:cNvPr id="10" name="Google Shape;69;p14">
            <a:extLst>
              <a:ext uri="{FF2B5EF4-FFF2-40B4-BE49-F238E27FC236}">
                <a16:creationId xmlns:a16="http://schemas.microsoft.com/office/drawing/2014/main" id="{48ED578F-ACD5-27E2-8FBB-6E96DA72363B}"/>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1;p14">
            <a:extLst>
              <a:ext uri="{FF2B5EF4-FFF2-40B4-BE49-F238E27FC236}">
                <a16:creationId xmlns:a16="http://schemas.microsoft.com/office/drawing/2014/main" id="{B69ADD56-8C0A-35BC-35F6-FBFA1F252130}"/>
              </a:ext>
            </a:extLst>
          </p:cNvPr>
          <p:cNvPicPr preferRelativeResize="0"/>
          <p:nvPr/>
        </p:nvPicPr>
        <p:blipFill rotWithShape="1">
          <a:blip r:embed="rId7">
            <a:alphaModFix/>
          </a:blip>
          <a:srcRect/>
          <a:stretch/>
        </p:blipFill>
        <p:spPr>
          <a:xfrm flipH="1">
            <a:off x="7449911" y="874036"/>
            <a:ext cx="229160" cy="224187"/>
          </a:xfrm>
          <a:prstGeom prst="rect">
            <a:avLst/>
          </a:prstGeom>
          <a:noFill/>
          <a:ln>
            <a:noFill/>
          </a:ln>
        </p:spPr>
      </p:pic>
      <p:sp>
        <p:nvSpPr>
          <p:cNvPr id="12" name="Google Shape;75;p14">
            <a:extLst>
              <a:ext uri="{FF2B5EF4-FFF2-40B4-BE49-F238E27FC236}">
                <a16:creationId xmlns:a16="http://schemas.microsoft.com/office/drawing/2014/main" id="{BB6E565D-A802-FF54-45ED-1D98BC599AC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7;p14">
            <a:extLst>
              <a:ext uri="{FF2B5EF4-FFF2-40B4-BE49-F238E27FC236}">
                <a16:creationId xmlns:a16="http://schemas.microsoft.com/office/drawing/2014/main" id="{B5CFBF83-EA19-78A0-1E5C-5E7E5B8B38A7}"/>
              </a:ext>
            </a:extLst>
          </p:cNvPr>
          <p:cNvPicPr preferRelativeResize="0"/>
          <p:nvPr/>
        </p:nvPicPr>
        <p:blipFill rotWithShape="1">
          <a:blip r:embed="rId8">
            <a:alphaModFix/>
          </a:blip>
          <a:srcRect/>
          <a:stretch/>
        </p:blipFill>
        <p:spPr>
          <a:xfrm flipH="1">
            <a:off x="7857699" y="874036"/>
            <a:ext cx="196107" cy="196107"/>
          </a:xfrm>
          <a:prstGeom prst="rect">
            <a:avLst/>
          </a:prstGeom>
          <a:noFill/>
          <a:ln>
            <a:noFill/>
          </a:ln>
        </p:spPr>
      </p:pic>
      <p:sp>
        <p:nvSpPr>
          <p:cNvPr id="14" name="Google Shape;72;p14">
            <a:extLst>
              <a:ext uri="{FF2B5EF4-FFF2-40B4-BE49-F238E27FC236}">
                <a16:creationId xmlns:a16="http://schemas.microsoft.com/office/drawing/2014/main" id="{D6928C59-0453-396B-A504-B402B30CA4A3}"/>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4;p14">
            <a:extLst>
              <a:ext uri="{FF2B5EF4-FFF2-40B4-BE49-F238E27FC236}">
                <a16:creationId xmlns:a16="http://schemas.microsoft.com/office/drawing/2014/main" id="{2E4F841A-8DC9-BCB8-EBA6-1128408B2E0D}"/>
              </a:ext>
            </a:extLst>
          </p:cNvPr>
          <p:cNvPicPr preferRelativeResize="0"/>
          <p:nvPr/>
        </p:nvPicPr>
        <p:blipFill rotWithShape="1">
          <a:blip r:embed="rId9">
            <a:alphaModFix/>
          </a:blip>
          <a:srcRect/>
          <a:stretch/>
        </p:blipFill>
        <p:spPr>
          <a:xfrm>
            <a:off x="8282620" y="754078"/>
            <a:ext cx="280987" cy="280987"/>
          </a:xfrm>
          <a:prstGeom prst="rect">
            <a:avLst/>
          </a:prstGeom>
          <a:noFill/>
          <a:ln>
            <a:noFill/>
          </a:ln>
        </p:spPr>
      </p:pic>
      <p:sp>
        <p:nvSpPr>
          <p:cNvPr id="16" name="Google Shape;78;p14">
            <a:extLst>
              <a:ext uri="{FF2B5EF4-FFF2-40B4-BE49-F238E27FC236}">
                <a16:creationId xmlns:a16="http://schemas.microsoft.com/office/drawing/2014/main" id="{A29E8252-1D4D-A14E-B326-258EA7B057D4}"/>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80;p14">
            <a:extLst>
              <a:ext uri="{FF2B5EF4-FFF2-40B4-BE49-F238E27FC236}">
                <a16:creationId xmlns:a16="http://schemas.microsoft.com/office/drawing/2014/main" id="{7FB18CF9-6C44-C15E-D380-6540C47F4C1B}"/>
              </a:ext>
            </a:extLst>
          </p:cNvPr>
          <p:cNvPicPr preferRelativeResize="0"/>
          <p:nvPr/>
        </p:nvPicPr>
        <p:blipFill rotWithShape="1">
          <a:blip r:embed="rId10">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1734906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a:buClr>
                <a:srgbClr val="000000"/>
              </a:buClr>
              <a:buSzPts val="1400"/>
            </a:pPr>
            <a:endParaRPr lang="en-US" sz="1400" b="1" i="0" u="none" strike="noStrike" cap="none" dirty="0">
              <a:solidFill>
                <a:srgbClr val="FFFFFF"/>
              </a:solidFill>
              <a:latin typeface="Montserrat"/>
              <a:ea typeface="Montserrat"/>
              <a:cs typeface="Montserrat"/>
              <a:sym typeface="Montserrat"/>
            </a:endParaRPr>
          </a:p>
          <a:p>
            <a:pPr>
              <a:buClr>
                <a:srgbClr val="000000"/>
              </a:buClr>
              <a:buSzPts val="1400"/>
            </a:pPr>
            <a:r>
              <a:rPr lang="en-US" sz="1400" b="1" i="0" u="none" strike="noStrike" cap="none" dirty="0">
                <a:solidFill>
                  <a:srgbClr val="FFFFFF"/>
                </a:solidFill>
                <a:latin typeface="Montserrat"/>
                <a:ea typeface="Montserrat"/>
                <a:cs typeface="Montserrat"/>
                <a:sym typeface="Montserrat"/>
              </a:rPr>
              <a:t>Impact of School Ratings on House Prices</a:t>
            </a:r>
          </a:p>
          <a:p>
            <a:pPr marL="0" marR="0" lvl="0" indent="0" algn="l" rtl="0">
              <a:lnSpc>
                <a:spcPct val="100000"/>
              </a:lnSpc>
              <a:spcBef>
                <a:spcPts val="0"/>
              </a:spcBef>
              <a:spcAft>
                <a:spcPts val="0"/>
              </a:spcAft>
              <a:buClr>
                <a:srgbClr val="000000"/>
              </a:buClr>
              <a:buSzPts val="1400"/>
              <a:buFont typeface="Arial"/>
              <a:buNone/>
            </a:pP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4" name="Picture 3">
            <a:extLst>
              <a:ext uri="{FF2B5EF4-FFF2-40B4-BE49-F238E27FC236}">
                <a16:creationId xmlns:a16="http://schemas.microsoft.com/office/drawing/2014/main" id="{4FE3E306-63B1-BE97-4A98-57FC114232DB}"/>
              </a:ext>
            </a:extLst>
          </p:cNvPr>
          <p:cNvPicPr>
            <a:picLocks noChangeAspect="1"/>
          </p:cNvPicPr>
          <p:nvPr/>
        </p:nvPicPr>
        <p:blipFill>
          <a:blip r:embed="rId4"/>
          <a:stretch>
            <a:fillRect/>
          </a:stretch>
        </p:blipFill>
        <p:spPr>
          <a:xfrm>
            <a:off x="315724" y="1049429"/>
            <a:ext cx="6935400" cy="4002631"/>
          </a:xfrm>
          <a:prstGeom prst="rect">
            <a:avLst/>
          </a:prstGeom>
        </p:spPr>
      </p:pic>
      <p:sp>
        <p:nvSpPr>
          <p:cNvPr id="5" name="TextBox 4">
            <a:extLst>
              <a:ext uri="{FF2B5EF4-FFF2-40B4-BE49-F238E27FC236}">
                <a16:creationId xmlns:a16="http://schemas.microsoft.com/office/drawing/2014/main" id="{AB11663F-8EC5-2D5A-4EBE-0FB69DA54C05}"/>
              </a:ext>
            </a:extLst>
          </p:cNvPr>
          <p:cNvSpPr txBox="1"/>
          <p:nvPr/>
        </p:nvSpPr>
        <p:spPr>
          <a:xfrm>
            <a:off x="6798239" y="1110689"/>
            <a:ext cx="2345760" cy="3600986"/>
          </a:xfrm>
          <a:prstGeom prst="rect">
            <a:avLst/>
          </a:prstGeom>
          <a:noFill/>
        </p:spPr>
        <p:txBody>
          <a:bodyPr wrap="square" rtlCol="0">
            <a:spAutoFit/>
          </a:bodyPr>
          <a:lstStyle/>
          <a:p>
            <a:pPr algn="l">
              <a:buFont typeface="Arial" panose="020B0604020202020204" pitchFamily="34" charset="0"/>
              <a:buChar char="•"/>
            </a:pPr>
            <a:r>
              <a:rPr lang="en-US" sz="1200" b="0" i="0" u="none" strike="noStrike" dirty="0">
                <a:solidFill>
                  <a:srgbClr val="000000"/>
                </a:solidFill>
                <a:effectLst/>
                <a:latin typeface="Helvetica Neue" panose="02000503000000020004" pitchFamily="2" charset="0"/>
              </a:rPr>
              <a:t>The prices of houses will vary based on the school rating group they fall into. Generally, houses in the "Excellent" school rating group will have the highest prices, followed by the "Good" group, and then the "Bad" group.</a:t>
            </a:r>
          </a:p>
          <a:p>
            <a:pPr algn="l">
              <a:buFont typeface="Arial" panose="020B0604020202020204" pitchFamily="34" charset="0"/>
              <a:buChar char="•"/>
            </a:pPr>
            <a:r>
              <a:rPr lang="en-US" sz="1200" b="0" i="0" u="none" strike="noStrike" dirty="0">
                <a:solidFill>
                  <a:srgbClr val="000000"/>
                </a:solidFill>
                <a:effectLst/>
                <a:latin typeface="Helvetica Neue" panose="02000503000000020004" pitchFamily="2" charset="0"/>
              </a:rPr>
              <a:t>School ratings on a scale of 0-10 will be categorized into three groups: "Bad", "Good", and "Excellent".</a:t>
            </a:r>
          </a:p>
          <a:p>
            <a:pPr algn="l">
              <a:buFont typeface="Arial" panose="020B0604020202020204" pitchFamily="34" charset="0"/>
              <a:buChar char="•"/>
            </a:pPr>
            <a:r>
              <a:rPr lang="en-US" sz="1200" b="0" i="0" u="none" strike="noStrike" dirty="0">
                <a:solidFill>
                  <a:srgbClr val="000000"/>
                </a:solidFill>
                <a:effectLst/>
                <a:latin typeface="Helvetica Neue" panose="02000503000000020004" pitchFamily="2" charset="0"/>
              </a:rPr>
              <a:t>School rating is an important variable in determining house prices, as houses in areas with better schools are typically more desirable and command higher prices.</a:t>
            </a:r>
          </a:p>
          <a:p>
            <a:endParaRPr lang="en-US" sz="1200" dirty="0"/>
          </a:p>
        </p:txBody>
      </p:sp>
      <p:sp>
        <p:nvSpPr>
          <p:cNvPr id="6" name="Google Shape;66;p14">
            <a:extLst>
              <a:ext uri="{FF2B5EF4-FFF2-40B4-BE49-F238E27FC236}">
                <a16:creationId xmlns:a16="http://schemas.microsoft.com/office/drawing/2014/main" id="{50AB200C-8F40-A89D-AFA6-AF9E4EF98288}"/>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7" name="Google Shape;68;p14">
            <a:extLst>
              <a:ext uri="{FF2B5EF4-FFF2-40B4-BE49-F238E27FC236}">
                <a16:creationId xmlns:a16="http://schemas.microsoft.com/office/drawing/2014/main" id="{CCD7A7D4-484B-54CB-3087-E5F41BC11FF4}"/>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8" name="Google Shape;69;p14">
            <a:extLst>
              <a:ext uri="{FF2B5EF4-FFF2-40B4-BE49-F238E27FC236}">
                <a16:creationId xmlns:a16="http://schemas.microsoft.com/office/drawing/2014/main" id="{A63334F8-68D0-3337-C49D-BA2F34B85428}"/>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1;p14">
            <a:extLst>
              <a:ext uri="{FF2B5EF4-FFF2-40B4-BE49-F238E27FC236}">
                <a16:creationId xmlns:a16="http://schemas.microsoft.com/office/drawing/2014/main" id="{657F32FE-59D8-BFB6-5FE4-BE94E8B3A5E0}"/>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0" name="Google Shape;75;p14">
            <a:extLst>
              <a:ext uri="{FF2B5EF4-FFF2-40B4-BE49-F238E27FC236}">
                <a16:creationId xmlns:a16="http://schemas.microsoft.com/office/drawing/2014/main" id="{C946FE47-7FC3-032A-9D99-1E7FCF09B8FC}"/>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7;p14">
            <a:extLst>
              <a:ext uri="{FF2B5EF4-FFF2-40B4-BE49-F238E27FC236}">
                <a16:creationId xmlns:a16="http://schemas.microsoft.com/office/drawing/2014/main" id="{C27A31EB-C1CB-FD0D-ECB7-80AFA88BA057}"/>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2" name="Google Shape;72;p14">
            <a:extLst>
              <a:ext uri="{FF2B5EF4-FFF2-40B4-BE49-F238E27FC236}">
                <a16:creationId xmlns:a16="http://schemas.microsoft.com/office/drawing/2014/main" id="{6BD29909-C6A4-2CA7-97CC-DB0D730B16A0}"/>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4;p14">
            <a:extLst>
              <a:ext uri="{FF2B5EF4-FFF2-40B4-BE49-F238E27FC236}">
                <a16:creationId xmlns:a16="http://schemas.microsoft.com/office/drawing/2014/main" id="{CA749AED-F5E7-E144-2103-7BB7B835BB08}"/>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14" name="Google Shape;78;p14">
            <a:extLst>
              <a:ext uri="{FF2B5EF4-FFF2-40B4-BE49-F238E27FC236}">
                <a16:creationId xmlns:a16="http://schemas.microsoft.com/office/drawing/2014/main" id="{F172C57C-AA51-32BA-8D1D-BDB9580030E5}"/>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80;p14">
            <a:extLst>
              <a:ext uri="{FF2B5EF4-FFF2-40B4-BE49-F238E27FC236}">
                <a16:creationId xmlns:a16="http://schemas.microsoft.com/office/drawing/2014/main" id="{0E1D9FEB-D82C-82C9-A05D-10EB5AF96EAA}"/>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696450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3" name="Google Shape;86;p15">
            <a:extLst>
              <a:ext uri="{FF2B5EF4-FFF2-40B4-BE49-F238E27FC236}">
                <a16:creationId xmlns:a16="http://schemas.microsoft.com/office/drawing/2014/main" id="{6CEB2F5C-373C-2E3D-DB3F-8A86C3961257}"/>
              </a:ext>
            </a:extLst>
          </p:cNvPr>
          <p:cNvPicPr preferRelativeResize="0"/>
          <p:nvPr/>
        </p:nvPicPr>
        <p:blipFill rotWithShape="1">
          <a:blip r:embed="rId3">
            <a:alphaModFix/>
          </a:blip>
          <a:srcRect/>
          <a:stretch/>
        </p:blipFill>
        <p:spPr>
          <a:xfrm flipH="1" flipV="1">
            <a:off x="3601122" y="3420824"/>
            <a:ext cx="84177" cy="84177"/>
          </a:xfrm>
          <a:prstGeom prst="ellipse">
            <a:avLst/>
          </a:prstGeom>
          <a:noFill/>
          <a:ln>
            <a:noFill/>
          </a:ln>
          <a:effectLst>
            <a:outerShdw blurRad="85725" dist="19050" dir="5400000" algn="bl" rotWithShape="0">
              <a:srgbClr val="000000">
                <a:alpha val="49800"/>
              </a:srgbClr>
            </a:outerShdw>
          </a:effectLst>
        </p:spPr>
      </p:pic>
      <p:pic>
        <p:nvPicPr>
          <p:cNvPr id="14" name="Google Shape;87;p15">
            <a:extLst>
              <a:ext uri="{FF2B5EF4-FFF2-40B4-BE49-F238E27FC236}">
                <a16:creationId xmlns:a16="http://schemas.microsoft.com/office/drawing/2014/main" id="{823D694D-8767-2A11-699A-AA31C2EA41CD}"/>
              </a:ext>
            </a:extLst>
          </p:cNvPr>
          <p:cNvPicPr preferRelativeResize="0"/>
          <p:nvPr/>
        </p:nvPicPr>
        <p:blipFill rotWithShape="1">
          <a:blip r:embed="rId4">
            <a:alphaModFix/>
          </a:blip>
          <a:srcRect t="21875" b="21875"/>
          <a:stretch/>
        </p:blipFill>
        <p:spPr>
          <a:xfrm flipH="1" flipV="1">
            <a:off x="3607873" y="3461252"/>
            <a:ext cx="87498" cy="87498"/>
          </a:xfrm>
          <a:prstGeom prst="ellipse">
            <a:avLst/>
          </a:prstGeom>
          <a:noFill/>
          <a:ln>
            <a:noFill/>
          </a:ln>
          <a:effectLst>
            <a:outerShdw blurRad="85725" dist="19050" dir="5400000" algn="bl" rotWithShape="0">
              <a:srgbClr val="000000">
                <a:alpha val="49800"/>
              </a:srgbClr>
            </a:outerShdw>
          </a:effectLst>
        </p:spPr>
      </p:pic>
      <p:pic>
        <p:nvPicPr>
          <p:cNvPr id="15" name="Google Shape;88;p15">
            <a:extLst>
              <a:ext uri="{FF2B5EF4-FFF2-40B4-BE49-F238E27FC236}">
                <a16:creationId xmlns:a16="http://schemas.microsoft.com/office/drawing/2014/main" id="{0F6EC0AA-E5C6-59C7-5789-5B8F07EC1450}"/>
              </a:ext>
            </a:extLst>
          </p:cNvPr>
          <p:cNvPicPr preferRelativeResize="0"/>
          <p:nvPr/>
        </p:nvPicPr>
        <p:blipFill rotWithShape="1">
          <a:blip r:embed="rId5">
            <a:alphaModFix/>
          </a:blip>
          <a:srcRect/>
          <a:stretch/>
        </p:blipFill>
        <p:spPr>
          <a:xfrm flipH="1" flipV="1">
            <a:off x="3641550" y="3461252"/>
            <a:ext cx="87498" cy="87498"/>
          </a:xfrm>
          <a:prstGeom prst="ellipse">
            <a:avLst/>
          </a:prstGeom>
          <a:noFill/>
          <a:ln>
            <a:noFill/>
          </a:ln>
          <a:effectLst>
            <a:outerShdw blurRad="85725" dist="19050" dir="5400000" algn="bl" rotWithShape="0">
              <a:srgbClr val="000000">
                <a:alpha val="49800"/>
              </a:srgbClr>
            </a:outerShdw>
          </a:effectLst>
        </p:spPr>
      </p:pic>
      <p:pic>
        <p:nvPicPr>
          <p:cNvPr id="16" name="Google Shape;89;p15">
            <a:extLst>
              <a:ext uri="{FF2B5EF4-FFF2-40B4-BE49-F238E27FC236}">
                <a16:creationId xmlns:a16="http://schemas.microsoft.com/office/drawing/2014/main" id="{B1899029-1B06-AE18-39AE-7784CD52B927}"/>
              </a:ext>
            </a:extLst>
          </p:cNvPr>
          <p:cNvPicPr preferRelativeResize="0"/>
          <p:nvPr/>
        </p:nvPicPr>
        <p:blipFill rotWithShape="1">
          <a:blip r:embed="rId6">
            <a:alphaModFix/>
          </a:blip>
          <a:srcRect t="5172" b="5181"/>
          <a:stretch/>
        </p:blipFill>
        <p:spPr>
          <a:xfrm flipH="1" flipV="1">
            <a:off x="3584134" y="3431449"/>
            <a:ext cx="87498" cy="87498"/>
          </a:xfrm>
          <a:prstGeom prst="ellipse">
            <a:avLst/>
          </a:prstGeom>
          <a:noFill/>
          <a:ln>
            <a:noFill/>
          </a:ln>
          <a:effectLst>
            <a:outerShdw blurRad="85725" dist="19050" dir="5400000" algn="bl" rotWithShape="0">
              <a:srgbClr val="000000">
                <a:alpha val="49800"/>
              </a:srgbClr>
            </a:outerShdw>
          </a:effectLst>
        </p:spPr>
      </p:pic>
      <p:pic>
        <p:nvPicPr>
          <p:cNvPr id="21" name="Google Shape;94;p15">
            <a:extLst>
              <a:ext uri="{FF2B5EF4-FFF2-40B4-BE49-F238E27FC236}">
                <a16:creationId xmlns:a16="http://schemas.microsoft.com/office/drawing/2014/main" id="{96559E63-EAEE-5386-6BC4-C9E7428B9F8B}"/>
              </a:ext>
            </a:extLst>
          </p:cNvPr>
          <p:cNvPicPr preferRelativeResize="0"/>
          <p:nvPr/>
        </p:nvPicPr>
        <p:blipFill rotWithShape="1">
          <a:blip r:embed="rId7">
            <a:alphaModFix/>
          </a:blip>
          <a:srcRect l="16675" r="16675"/>
          <a:stretch/>
        </p:blipFill>
        <p:spPr>
          <a:xfrm flipH="1" flipV="1">
            <a:off x="3562260" y="3461252"/>
            <a:ext cx="87498" cy="87498"/>
          </a:xfrm>
          <a:prstGeom prst="ellipse">
            <a:avLst/>
          </a:prstGeom>
          <a:noFill/>
          <a:ln>
            <a:noFill/>
          </a:ln>
          <a:effectLst>
            <a:outerShdw blurRad="85725" dist="19050" dir="5400000" algn="bl" rotWithShape="0">
              <a:srgbClr val="000000">
                <a:alpha val="49800"/>
              </a:srgbClr>
            </a:outerShdw>
          </a:effectLst>
        </p:spPr>
      </p:pic>
      <p:sp>
        <p:nvSpPr>
          <p:cNvPr id="64" name="Google Shape;64;p14"/>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Contents</a:t>
            </a:r>
            <a:endParaRPr sz="1400" b="1" i="0" u="none" strike="noStrike" cap="none">
              <a:solidFill>
                <a:srgbClr val="FFFFFF"/>
              </a:solidFill>
              <a:latin typeface="Montserrat"/>
              <a:ea typeface="Montserrat"/>
              <a:cs typeface="Montserrat"/>
              <a:sym typeface="Montserrat"/>
            </a:endParaRPr>
          </a:p>
        </p:txBody>
      </p:sp>
      <p:pic>
        <p:nvPicPr>
          <p:cNvPr id="65" name="Google Shape;65;p14"/>
          <p:cNvPicPr preferRelativeResize="0"/>
          <p:nvPr/>
        </p:nvPicPr>
        <p:blipFill>
          <a:blip r:embed="rId8">
            <a:alphaModFix/>
          </a:blip>
          <a:stretch>
            <a:fillRect/>
          </a:stretch>
        </p:blipFill>
        <p:spPr>
          <a:xfrm>
            <a:off x="7251124" y="0"/>
            <a:ext cx="1892875" cy="648975"/>
          </a:xfrm>
          <a:prstGeom prst="rect">
            <a:avLst/>
          </a:prstGeom>
          <a:noFill/>
          <a:ln>
            <a:noFill/>
          </a:ln>
        </p:spPr>
      </p:pic>
      <p:sp>
        <p:nvSpPr>
          <p:cNvPr id="66" name="Google Shape;66;p14"/>
          <p:cNvSpPr/>
          <p:nvPr/>
        </p:nvSpPr>
        <p:spPr>
          <a:xfrm>
            <a:off x="1886734" y="1254532"/>
            <a:ext cx="967200" cy="9330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sp>
        <p:nvSpPr>
          <p:cNvPr id="67" name="Google Shape;67;p14"/>
          <p:cNvSpPr/>
          <p:nvPr/>
        </p:nvSpPr>
        <p:spPr>
          <a:xfrm>
            <a:off x="1428035" y="2290913"/>
            <a:ext cx="1860900" cy="500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a:solidFill>
                  <a:srgbClr val="E06666"/>
                </a:solidFill>
                <a:latin typeface="Montserrat"/>
                <a:ea typeface="Montserrat"/>
                <a:cs typeface="Montserrat"/>
                <a:sym typeface="Montserrat"/>
              </a:rPr>
              <a:t>Team Introduction</a:t>
            </a:r>
            <a:endParaRPr sz="1200" b="1">
              <a:solidFill>
                <a:srgbClr val="E06666"/>
              </a:solidFill>
              <a:latin typeface="Montserrat"/>
              <a:ea typeface="Montserrat"/>
              <a:cs typeface="Montserrat"/>
              <a:sym typeface="Montserrat"/>
            </a:endParaRPr>
          </a:p>
        </p:txBody>
      </p:sp>
      <p:pic>
        <p:nvPicPr>
          <p:cNvPr id="68" name="Google Shape;68;p14"/>
          <p:cNvPicPr preferRelativeResize="0"/>
          <p:nvPr/>
        </p:nvPicPr>
        <p:blipFill rotWithShape="1">
          <a:blip r:embed="rId9">
            <a:alphaModFix/>
          </a:blip>
          <a:srcRect/>
          <a:stretch/>
        </p:blipFill>
        <p:spPr>
          <a:xfrm>
            <a:off x="2096250" y="1446713"/>
            <a:ext cx="548640" cy="548640"/>
          </a:xfrm>
          <a:prstGeom prst="rect">
            <a:avLst/>
          </a:prstGeom>
          <a:noFill/>
          <a:ln>
            <a:noFill/>
          </a:ln>
        </p:spPr>
      </p:pic>
      <p:sp>
        <p:nvSpPr>
          <p:cNvPr id="69" name="Google Shape;69;p14"/>
          <p:cNvSpPr/>
          <p:nvPr/>
        </p:nvSpPr>
        <p:spPr>
          <a:xfrm>
            <a:off x="4076816" y="1254532"/>
            <a:ext cx="967200" cy="9330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sp>
        <p:nvSpPr>
          <p:cNvPr id="70" name="Google Shape;70;p14"/>
          <p:cNvSpPr/>
          <p:nvPr/>
        </p:nvSpPr>
        <p:spPr>
          <a:xfrm>
            <a:off x="3641550" y="2290913"/>
            <a:ext cx="1860900" cy="500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a:solidFill>
                  <a:srgbClr val="E06666"/>
                </a:solidFill>
                <a:latin typeface="Montserrat"/>
                <a:ea typeface="Montserrat"/>
                <a:cs typeface="Montserrat"/>
                <a:sym typeface="Montserrat"/>
              </a:rPr>
              <a:t>Project Overview</a:t>
            </a:r>
            <a:endParaRPr sz="1200" b="1">
              <a:solidFill>
                <a:srgbClr val="E06666"/>
              </a:solidFill>
              <a:latin typeface="Montserrat"/>
              <a:ea typeface="Montserrat"/>
              <a:cs typeface="Montserrat"/>
              <a:sym typeface="Montserrat"/>
            </a:endParaRPr>
          </a:p>
        </p:txBody>
      </p:sp>
      <p:pic>
        <p:nvPicPr>
          <p:cNvPr id="71" name="Google Shape;71;p14"/>
          <p:cNvPicPr preferRelativeResize="0"/>
          <p:nvPr/>
        </p:nvPicPr>
        <p:blipFill rotWithShape="1">
          <a:blip r:embed="rId10">
            <a:alphaModFix/>
          </a:blip>
          <a:srcRect/>
          <a:stretch/>
        </p:blipFill>
        <p:spPr>
          <a:xfrm>
            <a:off x="4294044" y="1446725"/>
            <a:ext cx="548641" cy="548641"/>
          </a:xfrm>
          <a:prstGeom prst="rect">
            <a:avLst/>
          </a:prstGeom>
          <a:noFill/>
          <a:ln>
            <a:noFill/>
          </a:ln>
        </p:spPr>
      </p:pic>
      <p:sp>
        <p:nvSpPr>
          <p:cNvPr id="72" name="Google Shape;72;p14"/>
          <p:cNvSpPr/>
          <p:nvPr/>
        </p:nvSpPr>
        <p:spPr>
          <a:xfrm>
            <a:off x="3150616" y="2930932"/>
            <a:ext cx="967200" cy="9330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sp>
        <p:nvSpPr>
          <p:cNvPr id="73" name="Google Shape;73;p14"/>
          <p:cNvSpPr/>
          <p:nvPr/>
        </p:nvSpPr>
        <p:spPr>
          <a:xfrm>
            <a:off x="2730866" y="3967313"/>
            <a:ext cx="1860900" cy="500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dirty="0">
                <a:solidFill>
                  <a:srgbClr val="E06666"/>
                </a:solidFill>
                <a:latin typeface="Montserrat"/>
                <a:ea typeface="Montserrat"/>
                <a:cs typeface="Montserrat"/>
                <a:sym typeface="Montserrat"/>
              </a:rPr>
              <a:t>Exploratory Data Analysis</a:t>
            </a:r>
            <a:endParaRPr sz="1200" b="1" dirty="0">
              <a:solidFill>
                <a:srgbClr val="E06666"/>
              </a:solidFill>
              <a:latin typeface="Montserrat"/>
              <a:ea typeface="Montserrat"/>
              <a:cs typeface="Montserrat"/>
              <a:sym typeface="Montserrat"/>
            </a:endParaRPr>
          </a:p>
        </p:txBody>
      </p:sp>
      <p:pic>
        <p:nvPicPr>
          <p:cNvPr id="74" name="Google Shape;74;p14"/>
          <p:cNvPicPr preferRelativeResize="0"/>
          <p:nvPr/>
        </p:nvPicPr>
        <p:blipFill rotWithShape="1">
          <a:blip r:embed="rId11">
            <a:alphaModFix/>
          </a:blip>
          <a:srcRect/>
          <a:stretch/>
        </p:blipFill>
        <p:spPr>
          <a:xfrm>
            <a:off x="3365823" y="3123113"/>
            <a:ext cx="548641" cy="548641"/>
          </a:xfrm>
          <a:prstGeom prst="rect">
            <a:avLst/>
          </a:prstGeom>
          <a:noFill/>
          <a:ln>
            <a:noFill/>
          </a:ln>
        </p:spPr>
      </p:pic>
      <p:sp>
        <p:nvSpPr>
          <p:cNvPr id="75" name="Google Shape;75;p14"/>
          <p:cNvSpPr/>
          <p:nvPr/>
        </p:nvSpPr>
        <p:spPr>
          <a:xfrm>
            <a:off x="6358997" y="1254532"/>
            <a:ext cx="967200" cy="9330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sp>
        <p:nvSpPr>
          <p:cNvPr id="76" name="Google Shape;76;p14"/>
          <p:cNvSpPr/>
          <p:nvPr/>
        </p:nvSpPr>
        <p:spPr>
          <a:xfrm>
            <a:off x="5931265" y="2290913"/>
            <a:ext cx="1860900" cy="500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a:solidFill>
                  <a:srgbClr val="E06666"/>
                </a:solidFill>
                <a:latin typeface="Montserrat"/>
                <a:ea typeface="Montserrat"/>
                <a:cs typeface="Montserrat"/>
                <a:sym typeface="Montserrat"/>
              </a:rPr>
              <a:t>Data Collection</a:t>
            </a:r>
            <a:endParaRPr sz="1200" b="1">
              <a:solidFill>
                <a:srgbClr val="E06666"/>
              </a:solidFill>
              <a:latin typeface="Montserrat"/>
              <a:ea typeface="Montserrat"/>
              <a:cs typeface="Montserrat"/>
              <a:sym typeface="Montserrat"/>
            </a:endParaRPr>
          </a:p>
        </p:txBody>
      </p:sp>
      <p:pic>
        <p:nvPicPr>
          <p:cNvPr id="77" name="Google Shape;77;p14"/>
          <p:cNvPicPr preferRelativeResize="0"/>
          <p:nvPr/>
        </p:nvPicPr>
        <p:blipFill rotWithShape="1">
          <a:blip r:embed="rId12">
            <a:alphaModFix/>
          </a:blip>
          <a:srcRect/>
          <a:stretch/>
        </p:blipFill>
        <p:spPr>
          <a:xfrm>
            <a:off x="6568050" y="1446725"/>
            <a:ext cx="548641" cy="548641"/>
          </a:xfrm>
          <a:prstGeom prst="rect">
            <a:avLst/>
          </a:prstGeom>
          <a:noFill/>
          <a:ln>
            <a:noFill/>
          </a:ln>
        </p:spPr>
      </p:pic>
      <p:sp>
        <p:nvSpPr>
          <p:cNvPr id="78" name="Google Shape;78;p14"/>
          <p:cNvSpPr/>
          <p:nvPr/>
        </p:nvSpPr>
        <p:spPr>
          <a:xfrm>
            <a:off x="5074847" y="2930932"/>
            <a:ext cx="967200" cy="9330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sp>
        <p:nvSpPr>
          <p:cNvPr id="79" name="Google Shape;79;p14"/>
          <p:cNvSpPr/>
          <p:nvPr/>
        </p:nvSpPr>
        <p:spPr>
          <a:xfrm>
            <a:off x="4639581" y="3967313"/>
            <a:ext cx="1860900" cy="5001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dirty="0">
                <a:solidFill>
                  <a:srgbClr val="E06666"/>
                </a:solidFill>
                <a:latin typeface="Montserrat"/>
                <a:ea typeface="Montserrat"/>
                <a:cs typeface="Montserrat"/>
                <a:sym typeface="Montserrat"/>
              </a:rPr>
              <a:t>Predictive Analysis</a:t>
            </a:r>
            <a:endParaRPr sz="1200" b="1" dirty="0">
              <a:solidFill>
                <a:srgbClr val="E06666"/>
              </a:solidFill>
              <a:latin typeface="Montserrat"/>
              <a:ea typeface="Montserrat"/>
              <a:cs typeface="Montserrat"/>
              <a:sym typeface="Montserrat"/>
            </a:endParaRPr>
          </a:p>
        </p:txBody>
      </p:sp>
      <p:pic>
        <p:nvPicPr>
          <p:cNvPr id="80" name="Google Shape;80;p14"/>
          <p:cNvPicPr preferRelativeResize="0"/>
          <p:nvPr/>
        </p:nvPicPr>
        <p:blipFill rotWithShape="1">
          <a:blip r:embed="rId13">
            <a:alphaModFix/>
          </a:blip>
          <a:srcRect/>
          <a:stretch/>
        </p:blipFill>
        <p:spPr>
          <a:xfrm>
            <a:off x="5295700" y="3123112"/>
            <a:ext cx="548641" cy="54864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Montserrat"/>
                <a:ea typeface="Montserrat"/>
                <a:cs typeface="Montserrat"/>
                <a:sym typeface="Montserrat"/>
              </a:rPr>
              <a:t>Distribution of Property Type based on Counties</a:t>
            </a: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5" name="Picture 4" descr="Chart, bar chart&#10;&#10;Description automatically generated">
            <a:extLst>
              <a:ext uri="{FF2B5EF4-FFF2-40B4-BE49-F238E27FC236}">
                <a16:creationId xmlns:a16="http://schemas.microsoft.com/office/drawing/2014/main" id="{9B0A6CF8-6A5B-FB9B-A3B5-27B3B6BD4430}"/>
              </a:ext>
            </a:extLst>
          </p:cNvPr>
          <p:cNvPicPr>
            <a:picLocks noChangeAspect="1"/>
          </p:cNvPicPr>
          <p:nvPr/>
        </p:nvPicPr>
        <p:blipFill>
          <a:blip r:embed="rId4"/>
          <a:stretch>
            <a:fillRect/>
          </a:stretch>
        </p:blipFill>
        <p:spPr>
          <a:xfrm>
            <a:off x="1520528" y="1120736"/>
            <a:ext cx="5538572" cy="3849028"/>
          </a:xfrm>
          <a:prstGeom prst="rect">
            <a:avLst/>
          </a:prstGeom>
        </p:spPr>
      </p:pic>
      <p:sp>
        <p:nvSpPr>
          <p:cNvPr id="6" name="Google Shape;66;p14">
            <a:extLst>
              <a:ext uri="{FF2B5EF4-FFF2-40B4-BE49-F238E27FC236}">
                <a16:creationId xmlns:a16="http://schemas.microsoft.com/office/drawing/2014/main" id="{BC28003B-7286-9B5D-170E-48C9DC7EAC96}"/>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7" name="Google Shape;68;p14">
            <a:extLst>
              <a:ext uri="{FF2B5EF4-FFF2-40B4-BE49-F238E27FC236}">
                <a16:creationId xmlns:a16="http://schemas.microsoft.com/office/drawing/2014/main" id="{9B4418DF-A54C-6C40-4DD9-93AED16677EF}"/>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8" name="Google Shape;69;p14">
            <a:extLst>
              <a:ext uri="{FF2B5EF4-FFF2-40B4-BE49-F238E27FC236}">
                <a16:creationId xmlns:a16="http://schemas.microsoft.com/office/drawing/2014/main" id="{4C77D6DF-9FF7-5E07-7426-42027F07AFE5}"/>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1;p14">
            <a:extLst>
              <a:ext uri="{FF2B5EF4-FFF2-40B4-BE49-F238E27FC236}">
                <a16:creationId xmlns:a16="http://schemas.microsoft.com/office/drawing/2014/main" id="{73C64B9B-4B92-DA66-51A2-83AA1AF246F2}"/>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0" name="Google Shape;75;p14">
            <a:extLst>
              <a:ext uri="{FF2B5EF4-FFF2-40B4-BE49-F238E27FC236}">
                <a16:creationId xmlns:a16="http://schemas.microsoft.com/office/drawing/2014/main" id="{A463173A-7DB4-0FC6-5C71-8C7A69CA2B9A}"/>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7;p14">
            <a:extLst>
              <a:ext uri="{FF2B5EF4-FFF2-40B4-BE49-F238E27FC236}">
                <a16:creationId xmlns:a16="http://schemas.microsoft.com/office/drawing/2014/main" id="{DA7F6D83-3B73-34AB-24C1-090A1575DC86}"/>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2" name="Google Shape;72;p14">
            <a:extLst>
              <a:ext uri="{FF2B5EF4-FFF2-40B4-BE49-F238E27FC236}">
                <a16:creationId xmlns:a16="http://schemas.microsoft.com/office/drawing/2014/main" id="{B953FD40-128E-E5EB-A1BD-933B2C950787}"/>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4;p14">
            <a:extLst>
              <a:ext uri="{FF2B5EF4-FFF2-40B4-BE49-F238E27FC236}">
                <a16:creationId xmlns:a16="http://schemas.microsoft.com/office/drawing/2014/main" id="{E8DB6FB6-2A22-1FCB-7730-46F17075B1C8}"/>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14" name="Google Shape;78;p14">
            <a:extLst>
              <a:ext uri="{FF2B5EF4-FFF2-40B4-BE49-F238E27FC236}">
                <a16:creationId xmlns:a16="http://schemas.microsoft.com/office/drawing/2014/main" id="{7F783D0F-A1CB-5C01-1DE6-9821178274F7}"/>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80;p14">
            <a:extLst>
              <a:ext uri="{FF2B5EF4-FFF2-40B4-BE49-F238E27FC236}">
                <a16:creationId xmlns:a16="http://schemas.microsoft.com/office/drawing/2014/main" id="{63789E0C-161C-B5F5-8A51-6E201234BF0D}"/>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1418303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Montserrat"/>
                <a:ea typeface="Montserrat"/>
                <a:cs typeface="Montserrat"/>
                <a:sym typeface="Montserrat"/>
              </a:rPr>
              <a:t>Distribution of Property Status across Counties</a:t>
            </a: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3" name="Picture 2" descr="Chart, bar chart&#10;&#10;Description automatically generated">
            <a:extLst>
              <a:ext uri="{FF2B5EF4-FFF2-40B4-BE49-F238E27FC236}">
                <a16:creationId xmlns:a16="http://schemas.microsoft.com/office/drawing/2014/main" id="{E160D2B3-A1CE-FA22-1BE9-8D91647BD63C}"/>
              </a:ext>
            </a:extLst>
          </p:cNvPr>
          <p:cNvPicPr>
            <a:picLocks noChangeAspect="1"/>
          </p:cNvPicPr>
          <p:nvPr/>
        </p:nvPicPr>
        <p:blipFill>
          <a:blip r:embed="rId4"/>
          <a:stretch>
            <a:fillRect/>
          </a:stretch>
        </p:blipFill>
        <p:spPr>
          <a:xfrm>
            <a:off x="1555749" y="940366"/>
            <a:ext cx="6032501" cy="4120838"/>
          </a:xfrm>
          <a:prstGeom prst="rect">
            <a:avLst/>
          </a:prstGeom>
        </p:spPr>
      </p:pic>
      <p:sp>
        <p:nvSpPr>
          <p:cNvPr id="4" name="Google Shape;66;p14">
            <a:extLst>
              <a:ext uri="{FF2B5EF4-FFF2-40B4-BE49-F238E27FC236}">
                <a16:creationId xmlns:a16="http://schemas.microsoft.com/office/drawing/2014/main" id="{2EC8C9C8-ECC9-A18A-6882-7E5924AEAAC3}"/>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6" name="Google Shape;68;p14">
            <a:extLst>
              <a:ext uri="{FF2B5EF4-FFF2-40B4-BE49-F238E27FC236}">
                <a16:creationId xmlns:a16="http://schemas.microsoft.com/office/drawing/2014/main" id="{09567868-ADB1-87BB-6329-E4D2AE12CB87}"/>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7" name="Google Shape;69;p14">
            <a:extLst>
              <a:ext uri="{FF2B5EF4-FFF2-40B4-BE49-F238E27FC236}">
                <a16:creationId xmlns:a16="http://schemas.microsoft.com/office/drawing/2014/main" id="{3326F3DB-BE3F-1F5B-EE6E-97B4835474C9}"/>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1;p14">
            <a:extLst>
              <a:ext uri="{FF2B5EF4-FFF2-40B4-BE49-F238E27FC236}">
                <a16:creationId xmlns:a16="http://schemas.microsoft.com/office/drawing/2014/main" id="{E9220A7E-043E-8FAD-02A2-6E77FE540CDF}"/>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9" name="Google Shape;75;p14">
            <a:extLst>
              <a:ext uri="{FF2B5EF4-FFF2-40B4-BE49-F238E27FC236}">
                <a16:creationId xmlns:a16="http://schemas.microsoft.com/office/drawing/2014/main" id="{39D57032-A7A8-6B1F-9E65-6E79457C34C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7;p14">
            <a:extLst>
              <a:ext uri="{FF2B5EF4-FFF2-40B4-BE49-F238E27FC236}">
                <a16:creationId xmlns:a16="http://schemas.microsoft.com/office/drawing/2014/main" id="{4E9389ED-A7DA-9920-AC73-69A01B708B8E}"/>
              </a:ext>
            </a:extLst>
          </p:cNvPr>
          <p:cNvPicPr preferRelativeResize="0"/>
          <p:nvPr/>
        </p:nvPicPr>
        <p:blipFill rotWithShape="1">
          <a:blip r:embed="rId7">
            <a:alphaModFix/>
          </a:blip>
          <a:srcRect/>
          <a:stretch/>
        </p:blipFill>
        <p:spPr>
          <a:xfrm flipH="1">
            <a:off x="7857699" y="874036"/>
            <a:ext cx="196107" cy="196107"/>
          </a:xfrm>
          <a:prstGeom prst="rect">
            <a:avLst/>
          </a:prstGeom>
          <a:noFill/>
          <a:ln>
            <a:noFill/>
          </a:ln>
        </p:spPr>
      </p:pic>
      <p:sp>
        <p:nvSpPr>
          <p:cNvPr id="11" name="Google Shape;72;p14">
            <a:extLst>
              <a:ext uri="{FF2B5EF4-FFF2-40B4-BE49-F238E27FC236}">
                <a16:creationId xmlns:a16="http://schemas.microsoft.com/office/drawing/2014/main" id="{EF75B881-A31D-5D1A-62A2-E501ED49A49B}"/>
              </a:ext>
            </a:extLst>
          </p:cNvPr>
          <p:cNvSpPr/>
          <p:nvPr/>
        </p:nvSpPr>
        <p:spPr>
          <a:xfrm>
            <a:off x="8170825" y="620383"/>
            <a:ext cx="495356" cy="47784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74;p14">
            <a:extLst>
              <a:ext uri="{FF2B5EF4-FFF2-40B4-BE49-F238E27FC236}">
                <a16:creationId xmlns:a16="http://schemas.microsoft.com/office/drawing/2014/main" id="{4BFF1D40-9434-DAF5-8550-A3E0AEDBB668}"/>
              </a:ext>
            </a:extLst>
          </p:cNvPr>
          <p:cNvPicPr preferRelativeResize="0"/>
          <p:nvPr/>
        </p:nvPicPr>
        <p:blipFill rotWithShape="1">
          <a:blip r:embed="rId8">
            <a:alphaModFix/>
          </a:blip>
          <a:srcRect/>
          <a:stretch/>
        </p:blipFill>
        <p:spPr>
          <a:xfrm>
            <a:off x="8282620" y="754078"/>
            <a:ext cx="280987" cy="280987"/>
          </a:xfrm>
          <a:prstGeom prst="rect">
            <a:avLst/>
          </a:prstGeom>
          <a:noFill/>
          <a:ln>
            <a:noFill/>
          </a:ln>
        </p:spPr>
      </p:pic>
      <p:sp>
        <p:nvSpPr>
          <p:cNvPr id="13" name="Google Shape;78;p14">
            <a:extLst>
              <a:ext uri="{FF2B5EF4-FFF2-40B4-BE49-F238E27FC236}">
                <a16:creationId xmlns:a16="http://schemas.microsoft.com/office/drawing/2014/main" id="{DA427310-6E3F-51BB-EF73-3404791DA204}"/>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4" name="Google Shape;80;p14">
            <a:extLst>
              <a:ext uri="{FF2B5EF4-FFF2-40B4-BE49-F238E27FC236}">
                <a16:creationId xmlns:a16="http://schemas.microsoft.com/office/drawing/2014/main" id="{03201747-A130-3AD1-A25E-770A86C1441C}"/>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3606050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7"/>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124" name="Google Shape;124;p17"/>
          <p:cNvSpPr/>
          <p:nvPr/>
        </p:nvSpPr>
        <p:spPr>
          <a:xfrm>
            <a:off x="-128525" y="-13975"/>
            <a:ext cx="4705500" cy="5185500"/>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txBox="1"/>
          <p:nvPr/>
        </p:nvSpPr>
        <p:spPr>
          <a:xfrm>
            <a:off x="252375" y="2185288"/>
            <a:ext cx="3804000" cy="6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rgbClr val="FFFFFF"/>
                </a:solidFill>
                <a:latin typeface="Montserrat"/>
                <a:ea typeface="Montserrat"/>
                <a:cs typeface="Montserrat"/>
                <a:sym typeface="Montserrat"/>
              </a:rPr>
              <a:t>Part 4: </a:t>
            </a:r>
          </a:p>
          <a:p>
            <a:pPr marL="0" lvl="0" indent="0" algn="l" rtl="0">
              <a:spcBef>
                <a:spcPts val="0"/>
              </a:spcBef>
              <a:spcAft>
                <a:spcPts val="0"/>
              </a:spcAft>
              <a:buNone/>
            </a:pPr>
            <a:r>
              <a:rPr lang="en-US" sz="2800" b="1" dirty="0">
                <a:solidFill>
                  <a:srgbClr val="FFFFFF"/>
                </a:solidFill>
                <a:latin typeface="Montserrat"/>
                <a:ea typeface="Montserrat"/>
                <a:cs typeface="Montserrat"/>
                <a:sym typeface="Montserrat"/>
              </a:rPr>
              <a:t>Predictive Analysis</a:t>
            </a:r>
            <a:endParaRPr lang="en-US" sz="1400" dirty="0">
              <a:solidFill>
                <a:srgbClr val="FFFFFF"/>
              </a:solidFill>
              <a:latin typeface="Montserrat"/>
              <a:ea typeface="Montserrat"/>
              <a:cs typeface="Montserrat"/>
              <a:sym typeface="Montserrat"/>
            </a:endParaRPr>
          </a:p>
        </p:txBody>
      </p:sp>
      <p:sp>
        <p:nvSpPr>
          <p:cNvPr id="12" name="Google Shape;66;p14">
            <a:extLst>
              <a:ext uri="{FF2B5EF4-FFF2-40B4-BE49-F238E27FC236}">
                <a16:creationId xmlns:a16="http://schemas.microsoft.com/office/drawing/2014/main" id="{296599B4-D6B5-D259-525E-722FBF09EF29}"/>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3" name="Google Shape;68;p14">
            <a:extLst>
              <a:ext uri="{FF2B5EF4-FFF2-40B4-BE49-F238E27FC236}">
                <a16:creationId xmlns:a16="http://schemas.microsoft.com/office/drawing/2014/main" id="{17E923C7-3F03-A21C-CB86-6068E4C70C57}"/>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14" name="Google Shape;69;p14">
            <a:extLst>
              <a:ext uri="{FF2B5EF4-FFF2-40B4-BE49-F238E27FC236}">
                <a16:creationId xmlns:a16="http://schemas.microsoft.com/office/drawing/2014/main" id="{3EC08032-FE05-2D40-6346-D0C7C8F71EC4}"/>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1;p14">
            <a:extLst>
              <a:ext uri="{FF2B5EF4-FFF2-40B4-BE49-F238E27FC236}">
                <a16:creationId xmlns:a16="http://schemas.microsoft.com/office/drawing/2014/main" id="{1D80A0C4-1A8D-2129-0983-2B46606204A4}"/>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16" name="Google Shape;75;p14">
            <a:extLst>
              <a:ext uri="{FF2B5EF4-FFF2-40B4-BE49-F238E27FC236}">
                <a16:creationId xmlns:a16="http://schemas.microsoft.com/office/drawing/2014/main" id="{6DCE3D5F-AD2F-3178-5010-AB43C4CEBC00}"/>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77;p14">
            <a:extLst>
              <a:ext uri="{FF2B5EF4-FFF2-40B4-BE49-F238E27FC236}">
                <a16:creationId xmlns:a16="http://schemas.microsoft.com/office/drawing/2014/main" id="{8B628516-569D-0811-4784-2409D0F603B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18" name="Google Shape;72;p14">
            <a:extLst>
              <a:ext uri="{FF2B5EF4-FFF2-40B4-BE49-F238E27FC236}">
                <a16:creationId xmlns:a16="http://schemas.microsoft.com/office/drawing/2014/main" id="{137E7B10-3BF4-380A-AC1F-2BA233DCA1BB}"/>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9" name="Google Shape;74;p14">
            <a:extLst>
              <a:ext uri="{FF2B5EF4-FFF2-40B4-BE49-F238E27FC236}">
                <a16:creationId xmlns:a16="http://schemas.microsoft.com/office/drawing/2014/main" id="{29615F6B-B048-0264-0A12-FA394578F971}"/>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20" name="Google Shape;78;p14">
            <a:extLst>
              <a:ext uri="{FF2B5EF4-FFF2-40B4-BE49-F238E27FC236}">
                <a16:creationId xmlns:a16="http://schemas.microsoft.com/office/drawing/2014/main" id="{8375BDD3-CA08-DC51-9F28-05B753A260A9}"/>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1" name="Google Shape;80;p14">
            <a:extLst>
              <a:ext uri="{FF2B5EF4-FFF2-40B4-BE49-F238E27FC236}">
                <a16:creationId xmlns:a16="http://schemas.microsoft.com/office/drawing/2014/main" id="{EDA61010-12D6-BB55-84AF-0ED75425EC1D}"/>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spTree>
    <p:extLst>
      <p:ext uri="{BB962C8B-B14F-4D97-AF65-F5344CB8AC3E}">
        <p14:creationId xmlns:p14="http://schemas.microsoft.com/office/powerpoint/2010/main" val="2333046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1">
            <a:extLst>
              <a:ext uri="{FF2B5EF4-FFF2-40B4-BE49-F238E27FC236}">
                <a16:creationId xmlns:a16="http://schemas.microsoft.com/office/drawing/2014/main" id="{0BF4C25D-FEE9-EFC7-028C-CB650B9BEFE3}"/>
              </a:ext>
            </a:extLst>
          </p:cNvPr>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Montserrat"/>
                <a:ea typeface="Montserrat"/>
                <a:cs typeface="Montserrat"/>
                <a:sym typeface="Montserrat"/>
              </a:rPr>
              <a:t>Correlation Matrix</a:t>
            </a:r>
          </a:p>
        </p:txBody>
      </p:sp>
      <p:pic>
        <p:nvPicPr>
          <p:cNvPr id="3" name="Google Shape;195;p21">
            <a:extLst>
              <a:ext uri="{FF2B5EF4-FFF2-40B4-BE49-F238E27FC236}">
                <a16:creationId xmlns:a16="http://schemas.microsoft.com/office/drawing/2014/main" id="{8AF851A4-F381-1F41-D493-0D04F7DFA273}"/>
              </a:ext>
            </a:extLst>
          </p:cNvPr>
          <p:cNvPicPr preferRelativeResize="0"/>
          <p:nvPr/>
        </p:nvPicPr>
        <p:blipFill>
          <a:blip r:embed="rId2">
            <a:alphaModFix/>
          </a:blip>
          <a:stretch>
            <a:fillRect/>
          </a:stretch>
        </p:blipFill>
        <p:spPr>
          <a:xfrm>
            <a:off x="7251124" y="0"/>
            <a:ext cx="1892875" cy="648975"/>
          </a:xfrm>
          <a:prstGeom prst="rect">
            <a:avLst/>
          </a:prstGeom>
          <a:noFill/>
          <a:ln>
            <a:noFill/>
          </a:ln>
        </p:spPr>
      </p:pic>
      <p:pic>
        <p:nvPicPr>
          <p:cNvPr id="5" name="Picture 4" descr="Chart&#10;&#10;Description automatically generated">
            <a:extLst>
              <a:ext uri="{FF2B5EF4-FFF2-40B4-BE49-F238E27FC236}">
                <a16:creationId xmlns:a16="http://schemas.microsoft.com/office/drawing/2014/main" id="{74E60344-B87C-D9CE-E067-282776601F57}"/>
              </a:ext>
            </a:extLst>
          </p:cNvPr>
          <p:cNvPicPr>
            <a:picLocks noChangeAspect="1"/>
          </p:cNvPicPr>
          <p:nvPr/>
        </p:nvPicPr>
        <p:blipFill>
          <a:blip r:embed="rId3"/>
          <a:stretch>
            <a:fillRect/>
          </a:stretch>
        </p:blipFill>
        <p:spPr>
          <a:xfrm>
            <a:off x="108968" y="838500"/>
            <a:ext cx="5026558" cy="4289174"/>
          </a:xfrm>
          <a:prstGeom prst="rect">
            <a:avLst/>
          </a:prstGeom>
        </p:spPr>
      </p:pic>
      <p:sp>
        <p:nvSpPr>
          <p:cNvPr id="7" name="TextBox 6">
            <a:extLst>
              <a:ext uri="{FF2B5EF4-FFF2-40B4-BE49-F238E27FC236}">
                <a16:creationId xmlns:a16="http://schemas.microsoft.com/office/drawing/2014/main" id="{84DE03FA-0357-A9DA-1860-C42B383C43C8}"/>
              </a:ext>
            </a:extLst>
          </p:cNvPr>
          <p:cNvSpPr txBox="1"/>
          <p:nvPr/>
        </p:nvSpPr>
        <p:spPr>
          <a:xfrm>
            <a:off x="5135525" y="1677000"/>
            <a:ext cx="4008473" cy="1754326"/>
          </a:xfrm>
          <a:prstGeom prst="rect">
            <a:avLst/>
          </a:prstGeom>
          <a:noFill/>
        </p:spPr>
        <p:txBody>
          <a:bodyPr wrap="square">
            <a:spAutoFit/>
          </a:bodyPr>
          <a:lstStyle/>
          <a:p>
            <a:pPr marL="285750" indent="-285750">
              <a:buFont typeface="Arial" panose="020B0604020202020204" pitchFamily="34" charset="0"/>
              <a:buChar char="•"/>
            </a:pPr>
            <a:r>
              <a:rPr lang="en-US" dirty="0"/>
              <a:t>There is a very strong negative correlation between property type - others and property type – single.</a:t>
            </a:r>
          </a:p>
          <a:p>
            <a:pPr marL="285750" indent="-285750">
              <a:buFont typeface="Arial" panose="020B0604020202020204" pitchFamily="34" charset="0"/>
              <a:buChar char="•"/>
            </a:pPr>
            <a:r>
              <a:rPr lang="en-US" dirty="0" err="1"/>
              <a:t>Stronge</a:t>
            </a:r>
            <a:r>
              <a:rPr lang="en-US" dirty="0"/>
              <a:t> positive correlation is observed between walk score and bike score</a:t>
            </a:r>
          </a:p>
        </p:txBody>
      </p:sp>
    </p:spTree>
    <p:extLst>
      <p:ext uri="{BB962C8B-B14F-4D97-AF65-F5344CB8AC3E}">
        <p14:creationId xmlns:p14="http://schemas.microsoft.com/office/powerpoint/2010/main" val="1041885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dirty="0">
                <a:solidFill>
                  <a:srgbClr val="FFFFFF"/>
                </a:solidFill>
                <a:latin typeface="Montserrat"/>
                <a:ea typeface="Montserrat"/>
                <a:cs typeface="Montserrat"/>
                <a:sym typeface="Montserrat"/>
              </a:rPr>
              <a:t>Analyzing the regression model with </a:t>
            </a:r>
            <a:r>
              <a:rPr lang="en-US" sz="1400" b="1" i="0" u="none" strike="noStrike" cap="none" dirty="0">
                <a:solidFill>
                  <a:srgbClr val="FFFFFF"/>
                </a:solidFill>
                <a:latin typeface="Montserrat"/>
                <a:ea typeface="Montserrat"/>
                <a:cs typeface="Montserrat"/>
                <a:sym typeface="Montserrat"/>
              </a:rPr>
              <a:t>K-fold Cross-Validation</a:t>
            </a: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567F387E-4401-E2A9-DFC1-79AD7D7F5910}"/>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94C60382-42C8-1359-BED6-FC460125245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DA83D9B0-6761-A798-E84C-62FF6D7E06AA}"/>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DA147FDD-0D7A-47D0-712F-2DDF29205456}"/>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9B7A8115-8F4E-C5E5-AA79-9F0374F85591}"/>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02721CD4-AC9C-62BE-3950-FE115BBDB7B5}"/>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91E0A924-B879-1F10-DD6A-A0F54B4D1F10}"/>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0103D883-6196-64A0-D876-0FA0CD802E68}"/>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01A08846-1848-EB7D-AEB6-D3E8E0BBF64A}"/>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DDBBAF58-D6B1-9184-51B2-447DC23E180E}"/>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14" name="Picture 13" descr="Chart, scatter chart&#10;&#10;Description automatically generated">
            <a:extLst>
              <a:ext uri="{FF2B5EF4-FFF2-40B4-BE49-F238E27FC236}">
                <a16:creationId xmlns:a16="http://schemas.microsoft.com/office/drawing/2014/main" id="{6E8D138D-E9D9-93B4-172C-6979A1C4FDF2}"/>
              </a:ext>
            </a:extLst>
          </p:cNvPr>
          <p:cNvPicPr>
            <a:picLocks noChangeAspect="1"/>
          </p:cNvPicPr>
          <p:nvPr/>
        </p:nvPicPr>
        <p:blipFill>
          <a:blip r:embed="rId9"/>
          <a:stretch>
            <a:fillRect/>
          </a:stretch>
        </p:blipFill>
        <p:spPr>
          <a:xfrm>
            <a:off x="1099128" y="1203179"/>
            <a:ext cx="4894719" cy="3684038"/>
          </a:xfrm>
          <a:prstGeom prst="rect">
            <a:avLst/>
          </a:prstGeom>
        </p:spPr>
      </p:pic>
    </p:spTree>
    <p:extLst>
      <p:ext uri="{BB962C8B-B14F-4D97-AF65-F5344CB8AC3E}">
        <p14:creationId xmlns:p14="http://schemas.microsoft.com/office/powerpoint/2010/main" val="1103423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dirty="0">
                <a:solidFill>
                  <a:srgbClr val="FFFFFF"/>
                </a:solidFill>
                <a:latin typeface="Montserrat"/>
                <a:ea typeface="Montserrat"/>
                <a:cs typeface="Montserrat"/>
                <a:sym typeface="Montserrat"/>
              </a:rPr>
              <a:t>Analyzing the regression model with </a:t>
            </a:r>
            <a:r>
              <a:rPr lang="en-US" sz="1400" b="1" i="0" u="none" strike="noStrike" cap="none" dirty="0">
                <a:solidFill>
                  <a:srgbClr val="FFFFFF"/>
                </a:solidFill>
                <a:latin typeface="Montserrat"/>
                <a:ea typeface="Montserrat"/>
                <a:cs typeface="Montserrat"/>
                <a:sym typeface="Montserrat"/>
              </a:rPr>
              <a:t>K-fold Cross-Validation</a:t>
            </a: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1B1F0098-4D62-6FE4-784F-6D5E94E07518}"/>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FC8BB531-9352-C290-7AF9-3E069FA7C2CD}"/>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D95922E4-36AF-A1CD-EAFC-05ADFD9A5077}"/>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B731E88C-9A89-BEF7-6D8F-651517D3F138}"/>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5ED6E35A-4EEA-B2A7-FC3F-CCA5D60942F7}"/>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A60AEDD0-94CE-B9EF-8225-E25C88889DB0}"/>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09ACA30B-543E-FB8B-BBAC-646FAFE16CD8}"/>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44B099F3-EABF-A00A-EC8F-EE90FD76052A}"/>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29B83723-3DC2-973B-A2F9-B9791CE95BCA}"/>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982FB23D-B043-673D-BC9A-1CE3B17E2111}"/>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14" name="Picture 13" descr="Chart, histogram&#10;&#10;Description automatically generated">
            <a:extLst>
              <a:ext uri="{FF2B5EF4-FFF2-40B4-BE49-F238E27FC236}">
                <a16:creationId xmlns:a16="http://schemas.microsoft.com/office/drawing/2014/main" id="{DC0F5639-5AFB-A19C-8AF7-1A83D4046FA7}"/>
              </a:ext>
            </a:extLst>
          </p:cNvPr>
          <p:cNvPicPr>
            <a:picLocks noChangeAspect="1"/>
          </p:cNvPicPr>
          <p:nvPr/>
        </p:nvPicPr>
        <p:blipFill>
          <a:blip r:embed="rId9"/>
          <a:stretch>
            <a:fillRect/>
          </a:stretch>
        </p:blipFill>
        <p:spPr>
          <a:xfrm>
            <a:off x="890731" y="1121274"/>
            <a:ext cx="5153938" cy="3920846"/>
          </a:xfrm>
          <a:prstGeom prst="rect">
            <a:avLst/>
          </a:prstGeom>
        </p:spPr>
      </p:pic>
    </p:spTree>
    <p:extLst>
      <p:ext uri="{BB962C8B-B14F-4D97-AF65-F5344CB8AC3E}">
        <p14:creationId xmlns:p14="http://schemas.microsoft.com/office/powerpoint/2010/main" val="3870499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5889"/>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Montserrat"/>
                <a:ea typeface="Montserrat"/>
                <a:cs typeface="Montserrat"/>
                <a:sym typeface="Montserrat"/>
              </a:rPr>
              <a:t>Linear Regression with Important Features</a:t>
            </a: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EC227614-5067-5D94-296C-C25FB5214035}"/>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A725DD28-D7B1-6258-898C-B8192EC25FC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659B7B57-3251-599F-81F8-A2CDEABE085B}"/>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1806C6B6-C516-2DEA-5297-1A0E7A5E0AE8}"/>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FD058AE9-1DBA-4707-5B37-71DF0F6652B9}"/>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814DC4BF-6A61-4855-0D42-561E88A1B25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D4DF6720-3ACB-09BB-2356-241B9C4CBAB5}"/>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CB3BFA4E-CBB3-D33E-3A21-25846960EE6C}"/>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7EC2ED36-687E-6F5A-54FF-948E026EC8A2}"/>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80EAACA3-2735-6474-E7F9-F1341139E317}"/>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14" name="Picture 13" descr="Chart, bar chart&#10;&#10;Description automatically generated">
            <a:extLst>
              <a:ext uri="{FF2B5EF4-FFF2-40B4-BE49-F238E27FC236}">
                <a16:creationId xmlns:a16="http://schemas.microsoft.com/office/drawing/2014/main" id="{08B2D205-B4D3-44BC-E5EC-685DC5D78595}"/>
              </a:ext>
            </a:extLst>
          </p:cNvPr>
          <p:cNvPicPr>
            <a:picLocks noChangeAspect="1"/>
          </p:cNvPicPr>
          <p:nvPr/>
        </p:nvPicPr>
        <p:blipFill>
          <a:blip r:embed="rId9"/>
          <a:stretch>
            <a:fillRect/>
          </a:stretch>
        </p:blipFill>
        <p:spPr>
          <a:xfrm>
            <a:off x="600363" y="1895884"/>
            <a:ext cx="5315527" cy="2534146"/>
          </a:xfrm>
          <a:prstGeom prst="rect">
            <a:avLst/>
          </a:prstGeom>
        </p:spPr>
      </p:pic>
      <p:pic>
        <p:nvPicPr>
          <p:cNvPr id="16" name="Picture 15" descr="Text&#10;&#10;Description automatically generated">
            <a:extLst>
              <a:ext uri="{FF2B5EF4-FFF2-40B4-BE49-F238E27FC236}">
                <a16:creationId xmlns:a16="http://schemas.microsoft.com/office/drawing/2014/main" id="{E286A96D-7BC3-C8AE-C409-194799E8F33D}"/>
              </a:ext>
            </a:extLst>
          </p:cNvPr>
          <p:cNvPicPr>
            <a:picLocks noChangeAspect="1"/>
          </p:cNvPicPr>
          <p:nvPr/>
        </p:nvPicPr>
        <p:blipFill>
          <a:blip r:embed="rId10"/>
          <a:stretch>
            <a:fillRect/>
          </a:stretch>
        </p:blipFill>
        <p:spPr>
          <a:xfrm>
            <a:off x="5869260" y="2550537"/>
            <a:ext cx="2763728" cy="1706418"/>
          </a:xfrm>
          <a:prstGeom prst="rect">
            <a:avLst/>
          </a:prstGeom>
        </p:spPr>
      </p:pic>
    </p:spTree>
    <p:extLst>
      <p:ext uri="{BB962C8B-B14F-4D97-AF65-F5344CB8AC3E}">
        <p14:creationId xmlns:p14="http://schemas.microsoft.com/office/powerpoint/2010/main" val="192627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dirty="0">
                <a:solidFill>
                  <a:srgbClr val="FFFFFF"/>
                </a:solidFill>
                <a:latin typeface="Montserrat"/>
                <a:ea typeface="Montserrat"/>
                <a:cs typeface="Montserrat"/>
                <a:sym typeface="Montserrat"/>
              </a:rPr>
              <a:t>Analyzing the regression model with </a:t>
            </a:r>
            <a:r>
              <a:rPr lang="en-US" sz="1400" b="1" i="0" u="none" strike="noStrike" cap="none" dirty="0">
                <a:solidFill>
                  <a:srgbClr val="FFFFFF"/>
                </a:solidFill>
                <a:latin typeface="Montserrat"/>
                <a:ea typeface="Montserrat"/>
                <a:cs typeface="Montserrat"/>
                <a:sym typeface="Montserrat"/>
              </a:rPr>
              <a:t>K-fold Cross-Validation</a:t>
            </a: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EC227614-5067-5D94-296C-C25FB5214035}"/>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A725DD28-D7B1-6258-898C-B8192EC25FC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659B7B57-3251-599F-81F8-A2CDEABE085B}"/>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1806C6B6-C516-2DEA-5297-1A0E7A5E0AE8}"/>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FD058AE9-1DBA-4707-5B37-71DF0F6652B9}"/>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814DC4BF-6A61-4855-0D42-561E88A1B25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D4DF6720-3ACB-09BB-2356-241B9C4CBAB5}"/>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CB3BFA4E-CBB3-D33E-3A21-25846960EE6C}"/>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7EC2ED36-687E-6F5A-54FF-948E026EC8A2}"/>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80EAACA3-2735-6474-E7F9-F1341139E317}"/>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13" name="Picture 12" descr="Chart, scatter chart&#10;&#10;Description automatically generated">
            <a:extLst>
              <a:ext uri="{FF2B5EF4-FFF2-40B4-BE49-F238E27FC236}">
                <a16:creationId xmlns:a16="http://schemas.microsoft.com/office/drawing/2014/main" id="{BA1C1BCA-4642-96D9-9BC2-B178221E921B}"/>
              </a:ext>
            </a:extLst>
          </p:cNvPr>
          <p:cNvPicPr>
            <a:picLocks noChangeAspect="1"/>
          </p:cNvPicPr>
          <p:nvPr/>
        </p:nvPicPr>
        <p:blipFill>
          <a:blip r:embed="rId9"/>
          <a:stretch>
            <a:fillRect/>
          </a:stretch>
        </p:blipFill>
        <p:spPr>
          <a:xfrm>
            <a:off x="425161" y="1307537"/>
            <a:ext cx="7772400" cy="3054003"/>
          </a:xfrm>
          <a:prstGeom prst="rect">
            <a:avLst/>
          </a:prstGeom>
        </p:spPr>
      </p:pic>
    </p:spTree>
    <p:extLst>
      <p:ext uri="{BB962C8B-B14F-4D97-AF65-F5344CB8AC3E}">
        <p14:creationId xmlns:p14="http://schemas.microsoft.com/office/powerpoint/2010/main" val="2022536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dirty="0">
                <a:solidFill>
                  <a:srgbClr val="FFFFFF"/>
                </a:solidFill>
                <a:latin typeface="Montserrat"/>
                <a:ea typeface="Montserrat"/>
                <a:cs typeface="Montserrat"/>
                <a:sym typeface="Montserrat"/>
              </a:rPr>
              <a:t>Residuals</a:t>
            </a: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EC227614-5067-5D94-296C-C25FB5214035}"/>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A725DD28-D7B1-6258-898C-B8192EC25FC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659B7B57-3251-599F-81F8-A2CDEABE085B}"/>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1806C6B6-C516-2DEA-5297-1A0E7A5E0AE8}"/>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FD058AE9-1DBA-4707-5B37-71DF0F6652B9}"/>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814DC4BF-6A61-4855-0D42-561E88A1B25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D4DF6720-3ACB-09BB-2356-241B9C4CBAB5}"/>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CB3BFA4E-CBB3-D33E-3A21-25846960EE6C}"/>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7EC2ED36-687E-6F5A-54FF-948E026EC8A2}"/>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80EAACA3-2735-6474-E7F9-F1341139E317}"/>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5" name="Picture 4" descr="Chart, histogram&#10;&#10;Description automatically generated">
            <a:extLst>
              <a:ext uri="{FF2B5EF4-FFF2-40B4-BE49-F238E27FC236}">
                <a16:creationId xmlns:a16="http://schemas.microsoft.com/office/drawing/2014/main" id="{F03A8063-E793-9211-5513-14E170B3CFDE}"/>
              </a:ext>
            </a:extLst>
          </p:cNvPr>
          <p:cNvPicPr>
            <a:picLocks noChangeAspect="1"/>
          </p:cNvPicPr>
          <p:nvPr/>
        </p:nvPicPr>
        <p:blipFill>
          <a:blip r:embed="rId9"/>
          <a:stretch>
            <a:fillRect/>
          </a:stretch>
        </p:blipFill>
        <p:spPr>
          <a:xfrm>
            <a:off x="1237673" y="1398543"/>
            <a:ext cx="2895870" cy="3366265"/>
          </a:xfrm>
          <a:prstGeom prst="rect">
            <a:avLst/>
          </a:prstGeom>
        </p:spPr>
      </p:pic>
      <p:pic>
        <p:nvPicPr>
          <p:cNvPr id="15" name="Picture 14" descr="Text&#10;&#10;Description automatically generated">
            <a:extLst>
              <a:ext uri="{FF2B5EF4-FFF2-40B4-BE49-F238E27FC236}">
                <a16:creationId xmlns:a16="http://schemas.microsoft.com/office/drawing/2014/main" id="{B9200D66-5465-DD37-8F4E-F90645C7FEC6}"/>
              </a:ext>
            </a:extLst>
          </p:cNvPr>
          <p:cNvPicPr>
            <a:picLocks noChangeAspect="1"/>
          </p:cNvPicPr>
          <p:nvPr/>
        </p:nvPicPr>
        <p:blipFill>
          <a:blip r:embed="rId10"/>
          <a:stretch>
            <a:fillRect/>
          </a:stretch>
        </p:blipFill>
        <p:spPr>
          <a:xfrm>
            <a:off x="4933324" y="2418677"/>
            <a:ext cx="2745747" cy="1325995"/>
          </a:xfrm>
          <a:prstGeom prst="rect">
            <a:avLst/>
          </a:prstGeom>
        </p:spPr>
      </p:pic>
    </p:spTree>
    <p:extLst>
      <p:ext uri="{BB962C8B-B14F-4D97-AF65-F5344CB8AC3E}">
        <p14:creationId xmlns:p14="http://schemas.microsoft.com/office/powerpoint/2010/main" val="217324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dirty="0">
                <a:solidFill>
                  <a:srgbClr val="FFFFFF"/>
                </a:solidFill>
                <a:latin typeface="Montserrat"/>
                <a:ea typeface="Montserrat"/>
                <a:cs typeface="Montserrat"/>
                <a:sym typeface="Montserrat"/>
              </a:rPr>
              <a:t>Random Forest Regressor</a:t>
            </a:r>
            <a:endParaRPr lang="en-US" sz="1400" b="1" i="0" u="none" strike="noStrike" cap="none" dirty="0">
              <a:solidFill>
                <a:srgbClr val="FFFFFF"/>
              </a:solidFill>
              <a:latin typeface="Montserrat"/>
              <a:ea typeface="Montserrat"/>
              <a:cs typeface="Montserrat"/>
              <a:sym typeface="Montserrat"/>
            </a:endParaRPr>
          </a:p>
        </p:txBody>
      </p:sp>
      <p:pic>
        <p:nvPicPr>
          <p:cNvPr id="195" name="Google Shape;195;p21"/>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2" name="Google Shape;66;p14">
            <a:extLst>
              <a:ext uri="{FF2B5EF4-FFF2-40B4-BE49-F238E27FC236}">
                <a16:creationId xmlns:a16="http://schemas.microsoft.com/office/drawing/2014/main" id="{EC227614-5067-5D94-296C-C25FB5214035}"/>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A725DD28-D7B1-6258-898C-B8192EC25FC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659B7B57-3251-599F-81F8-A2CDEABE085B}"/>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6" name="Google Shape;71;p14">
            <a:extLst>
              <a:ext uri="{FF2B5EF4-FFF2-40B4-BE49-F238E27FC236}">
                <a16:creationId xmlns:a16="http://schemas.microsoft.com/office/drawing/2014/main" id="{1806C6B6-C516-2DEA-5297-1A0E7A5E0AE8}"/>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7" name="Google Shape;75;p14">
            <a:extLst>
              <a:ext uri="{FF2B5EF4-FFF2-40B4-BE49-F238E27FC236}">
                <a16:creationId xmlns:a16="http://schemas.microsoft.com/office/drawing/2014/main" id="{FD058AE9-1DBA-4707-5B37-71DF0F6652B9}"/>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8" name="Google Shape;77;p14">
            <a:extLst>
              <a:ext uri="{FF2B5EF4-FFF2-40B4-BE49-F238E27FC236}">
                <a16:creationId xmlns:a16="http://schemas.microsoft.com/office/drawing/2014/main" id="{814DC4BF-6A61-4855-0D42-561E88A1B258}"/>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9" name="Google Shape;72;p14">
            <a:extLst>
              <a:ext uri="{FF2B5EF4-FFF2-40B4-BE49-F238E27FC236}">
                <a16:creationId xmlns:a16="http://schemas.microsoft.com/office/drawing/2014/main" id="{D4DF6720-3ACB-09BB-2356-241B9C4CBAB5}"/>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0" name="Google Shape;74;p14">
            <a:extLst>
              <a:ext uri="{FF2B5EF4-FFF2-40B4-BE49-F238E27FC236}">
                <a16:creationId xmlns:a16="http://schemas.microsoft.com/office/drawing/2014/main" id="{CB3BFA4E-CBB3-D33E-3A21-25846960EE6C}"/>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11" name="Google Shape;78;p14">
            <a:extLst>
              <a:ext uri="{FF2B5EF4-FFF2-40B4-BE49-F238E27FC236}">
                <a16:creationId xmlns:a16="http://schemas.microsoft.com/office/drawing/2014/main" id="{7EC2ED36-687E-6F5A-54FF-948E026EC8A2}"/>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2" name="Google Shape;80;p14">
            <a:extLst>
              <a:ext uri="{FF2B5EF4-FFF2-40B4-BE49-F238E27FC236}">
                <a16:creationId xmlns:a16="http://schemas.microsoft.com/office/drawing/2014/main" id="{80EAACA3-2735-6474-E7F9-F1341139E317}"/>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pic>
        <p:nvPicPr>
          <p:cNvPr id="15" name="Picture 14" descr="Graphical user interface, text, application, email&#10;&#10;Description automatically generated">
            <a:extLst>
              <a:ext uri="{FF2B5EF4-FFF2-40B4-BE49-F238E27FC236}">
                <a16:creationId xmlns:a16="http://schemas.microsoft.com/office/drawing/2014/main" id="{F65E1788-C6BC-B848-F1E5-06BB295717F1}"/>
              </a:ext>
            </a:extLst>
          </p:cNvPr>
          <p:cNvPicPr>
            <a:picLocks noChangeAspect="1"/>
          </p:cNvPicPr>
          <p:nvPr/>
        </p:nvPicPr>
        <p:blipFill>
          <a:blip r:embed="rId9"/>
          <a:stretch>
            <a:fillRect/>
          </a:stretch>
        </p:blipFill>
        <p:spPr>
          <a:xfrm>
            <a:off x="729588" y="1907312"/>
            <a:ext cx="7772400" cy="2024547"/>
          </a:xfrm>
          <a:prstGeom prst="rect">
            <a:avLst/>
          </a:prstGeom>
        </p:spPr>
      </p:pic>
    </p:spTree>
    <p:extLst>
      <p:ext uri="{BB962C8B-B14F-4D97-AF65-F5344CB8AC3E}">
        <p14:creationId xmlns:p14="http://schemas.microsoft.com/office/powerpoint/2010/main" val="319130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86" name="Google Shape;86;p15"/>
          <p:cNvPicPr preferRelativeResize="0"/>
          <p:nvPr/>
        </p:nvPicPr>
        <p:blipFill rotWithShape="1">
          <a:blip r:embed="rId4">
            <a:alphaModFix/>
          </a:blip>
          <a:srcRect/>
          <a:stretch/>
        </p:blipFill>
        <p:spPr>
          <a:xfrm>
            <a:off x="388998" y="1854356"/>
            <a:ext cx="992400" cy="992400"/>
          </a:xfrm>
          <a:prstGeom prst="ellipse">
            <a:avLst/>
          </a:prstGeom>
          <a:noFill/>
          <a:ln>
            <a:noFill/>
          </a:ln>
          <a:effectLst>
            <a:outerShdw blurRad="85725" dist="19050" dir="5400000" algn="bl" rotWithShape="0">
              <a:srgbClr val="000000">
                <a:alpha val="49800"/>
              </a:srgbClr>
            </a:outerShdw>
          </a:effectLst>
        </p:spPr>
      </p:pic>
      <p:pic>
        <p:nvPicPr>
          <p:cNvPr id="87" name="Google Shape;87;p15"/>
          <p:cNvPicPr preferRelativeResize="0"/>
          <p:nvPr/>
        </p:nvPicPr>
        <p:blipFill rotWithShape="1">
          <a:blip r:embed="rId5">
            <a:alphaModFix/>
          </a:blip>
          <a:srcRect t="21875" b="21875"/>
          <a:stretch/>
        </p:blipFill>
        <p:spPr>
          <a:xfrm>
            <a:off x="2244212" y="1854354"/>
            <a:ext cx="992400" cy="992400"/>
          </a:xfrm>
          <a:prstGeom prst="ellipse">
            <a:avLst/>
          </a:prstGeom>
          <a:noFill/>
          <a:ln>
            <a:noFill/>
          </a:ln>
          <a:effectLst>
            <a:outerShdw blurRad="85725" dist="19050" dir="5400000" algn="bl" rotWithShape="0">
              <a:srgbClr val="000000">
                <a:alpha val="49800"/>
              </a:srgbClr>
            </a:outerShdw>
          </a:effectLst>
        </p:spPr>
      </p:pic>
      <p:pic>
        <p:nvPicPr>
          <p:cNvPr id="88" name="Google Shape;88;p15"/>
          <p:cNvPicPr preferRelativeResize="0"/>
          <p:nvPr/>
        </p:nvPicPr>
        <p:blipFill rotWithShape="1">
          <a:blip r:embed="rId6">
            <a:alphaModFix/>
          </a:blip>
          <a:srcRect/>
          <a:stretch/>
        </p:blipFill>
        <p:spPr>
          <a:xfrm>
            <a:off x="4099428" y="1854356"/>
            <a:ext cx="992400" cy="992400"/>
          </a:xfrm>
          <a:prstGeom prst="ellipse">
            <a:avLst/>
          </a:prstGeom>
          <a:noFill/>
          <a:ln>
            <a:noFill/>
          </a:ln>
          <a:effectLst>
            <a:outerShdw blurRad="85725" dist="19050" dir="5400000" algn="bl" rotWithShape="0">
              <a:srgbClr val="000000">
                <a:alpha val="49800"/>
              </a:srgbClr>
            </a:outerShdw>
          </a:effectLst>
        </p:spPr>
      </p:pic>
      <p:pic>
        <p:nvPicPr>
          <p:cNvPr id="89" name="Google Shape;89;p15"/>
          <p:cNvPicPr preferRelativeResize="0"/>
          <p:nvPr/>
        </p:nvPicPr>
        <p:blipFill rotWithShape="1">
          <a:blip r:embed="rId7">
            <a:alphaModFix/>
          </a:blip>
          <a:srcRect t="5172" b="5181"/>
          <a:stretch/>
        </p:blipFill>
        <p:spPr>
          <a:xfrm>
            <a:off x="5915632" y="1854356"/>
            <a:ext cx="992400" cy="992400"/>
          </a:xfrm>
          <a:prstGeom prst="ellipse">
            <a:avLst/>
          </a:prstGeom>
          <a:noFill/>
          <a:ln>
            <a:noFill/>
          </a:ln>
          <a:effectLst>
            <a:outerShdw blurRad="85725" dist="19050" dir="5400000" algn="bl" rotWithShape="0">
              <a:srgbClr val="000000">
                <a:alpha val="49800"/>
              </a:srgbClr>
            </a:outerShdw>
          </a:effectLst>
        </p:spPr>
      </p:pic>
      <p:sp>
        <p:nvSpPr>
          <p:cNvPr id="90" name="Google Shape;90;p15"/>
          <p:cNvSpPr txBox="1"/>
          <p:nvPr/>
        </p:nvSpPr>
        <p:spPr>
          <a:xfrm>
            <a:off x="355925" y="2969754"/>
            <a:ext cx="1224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Parthiv Patel</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NetId - hk9113</a:t>
            </a:r>
            <a:endParaRPr sz="1200">
              <a:latin typeface="Times New Roman"/>
              <a:ea typeface="Times New Roman"/>
              <a:cs typeface="Times New Roman"/>
              <a:sym typeface="Times New Roman"/>
            </a:endParaRPr>
          </a:p>
        </p:txBody>
      </p:sp>
      <p:sp>
        <p:nvSpPr>
          <p:cNvPr id="91" name="Google Shape;91;p15"/>
          <p:cNvSpPr txBox="1"/>
          <p:nvPr/>
        </p:nvSpPr>
        <p:spPr>
          <a:xfrm flipH="1">
            <a:off x="2231147" y="2971517"/>
            <a:ext cx="147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Swati Sharma</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NetId - xn2486</a:t>
            </a:r>
            <a:endParaRPr sz="1200">
              <a:latin typeface="Times New Roman"/>
              <a:ea typeface="Times New Roman"/>
              <a:cs typeface="Times New Roman"/>
              <a:sym typeface="Times New Roman"/>
            </a:endParaRPr>
          </a:p>
        </p:txBody>
      </p:sp>
      <p:sp>
        <p:nvSpPr>
          <p:cNvPr id="92" name="Google Shape;92;p15"/>
          <p:cNvSpPr txBox="1"/>
          <p:nvPr/>
        </p:nvSpPr>
        <p:spPr>
          <a:xfrm>
            <a:off x="4099422" y="2971517"/>
            <a:ext cx="15645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a:latin typeface="Times New Roman"/>
                <a:ea typeface="Times New Roman"/>
                <a:cs typeface="Times New Roman"/>
                <a:sym typeface="Times New Roman"/>
              </a:rPr>
              <a:t> Megh Dave</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 sz="1200">
                <a:latin typeface="Times New Roman"/>
                <a:ea typeface="Times New Roman"/>
                <a:cs typeface="Times New Roman"/>
                <a:sym typeface="Times New Roman"/>
              </a:rPr>
              <a:t>NetId- cc3118</a:t>
            </a:r>
            <a:endParaRPr sz="1200">
              <a:latin typeface="Times New Roman"/>
              <a:ea typeface="Times New Roman"/>
              <a:cs typeface="Times New Roman"/>
              <a:sym typeface="Times New Roman"/>
            </a:endParaRPr>
          </a:p>
        </p:txBody>
      </p:sp>
      <p:sp>
        <p:nvSpPr>
          <p:cNvPr id="93" name="Google Shape;93;p15"/>
          <p:cNvSpPr txBox="1"/>
          <p:nvPr/>
        </p:nvSpPr>
        <p:spPr>
          <a:xfrm>
            <a:off x="5842322" y="2971529"/>
            <a:ext cx="139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Sam Thomas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NetId - my4704</a:t>
            </a:r>
            <a:endParaRPr sz="1200">
              <a:latin typeface="Times New Roman"/>
              <a:ea typeface="Times New Roman"/>
              <a:cs typeface="Times New Roman"/>
              <a:sym typeface="Times New Roman"/>
            </a:endParaRPr>
          </a:p>
        </p:txBody>
      </p:sp>
      <p:pic>
        <p:nvPicPr>
          <p:cNvPr id="94" name="Google Shape;94;p15"/>
          <p:cNvPicPr preferRelativeResize="0"/>
          <p:nvPr/>
        </p:nvPicPr>
        <p:blipFill rotWithShape="1">
          <a:blip r:embed="rId8">
            <a:alphaModFix/>
          </a:blip>
          <a:srcRect l="16675" r="16675"/>
          <a:stretch/>
        </p:blipFill>
        <p:spPr>
          <a:xfrm>
            <a:off x="7710814" y="1854356"/>
            <a:ext cx="992400" cy="992400"/>
          </a:xfrm>
          <a:prstGeom prst="ellipse">
            <a:avLst/>
          </a:prstGeom>
          <a:noFill/>
          <a:ln>
            <a:noFill/>
          </a:ln>
          <a:effectLst>
            <a:outerShdw blurRad="85725" dist="19050" dir="5400000" algn="bl" rotWithShape="0">
              <a:srgbClr val="000000">
                <a:alpha val="49800"/>
              </a:srgbClr>
            </a:outerShdw>
          </a:effectLst>
        </p:spPr>
      </p:pic>
      <p:sp>
        <p:nvSpPr>
          <p:cNvPr id="95" name="Google Shape;95;p15"/>
          <p:cNvSpPr txBox="1"/>
          <p:nvPr/>
        </p:nvSpPr>
        <p:spPr>
          <a:xfrm>
            <a:off x="7637504" y="2971529"/>
            <a:ext cx="139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Akhil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NetId - to6616</a:t>
            </a:r>
            <a:endParaRPr sz="1200">
              <a:latin typeface="Times New Roman"/>
              <a:ea typeface="Times New Roman"/>
              <a:cs typeface="Times New Roman"/>
              <a:sym typeface="Times New Roman"/>
            </a:endParaRPr>
          </a:p>
        </p:txBody>
      </p:sp>
      <p:sp>
        <p:nvSpPr>
          <p:cNvPr id="96" name="Google Shape;96;p15"/>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Project Team Members</a:t>
            </a:r>
            <a:endParaRPr sz="1400" b="1" i="0" u="none" strike="noStrike" cap="none">
              <a:solidFill>
                <a:srgbClr val="FFFFFF"/>
              </a:solidFill>
              <a:latin typeface="Montserrat"/>
              <a:ea typeface="Montserrat"/>
              <a:cs typeface="Montserrat"/>
              <a:sym typeface="Montserrat"/>
            </a:endParaRPr>
          </a:p>
        </p:txBody>
      </p:sp>
      <p:pic>
        <p:nvPicPr>
          <p:cNvPr id="97" name="Google Shape;97;p15"/>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17" name="Google Shape;66;p14">
            <a:extLst>
              <a:ext uri="{FF2B5EF4-FFF2-40B4-BE49-F238E27FC236}">
                <a16:creationId xmlns:a16="http://schemas.microsoft.com/office/drawing/2014/main" id="{353F19C6-6FCD-BCD9-69C4-9860F2CF7A86}"/>
              </a:ext>
            </a:extLst>
          </p:cNvPr>
          <p:cNvSpPr/>
          <p:nvPr/>
        </p:nvSpPr>
        <p:spPr>
          <a:xfrm>
            <a:off x="7061241" y="737571"/>
            <a:ext cx="507957" cy="489996"/>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8" name="Google Shape;68;p14">
            <a:extLst>
              <a:ext uri="{FF2B5EF4-FFF2-40B4-BE49-F238E27FC236}">
                <a16:creationId xmlns:a16="http://schemas.microsoft.com/office/drawing/2014/main" id="{A2084411-8970-16C2-960A-461D7A224F05}"/>
              </a:ext>
            </a:extLst>
          </p:cNvPr>
          <p:cNvPicPr preferRelativeResize="0"/>
          <p:nvPr/>
        </p:nvPicPr>
        <p:blipFill rotWithShape="1">
          <a:blip r:embed="rId9">
            <a:alphaModFix/>
          </a:blip>
          <a:srcRect/>
          <a:stretch/>
        </p:blipFill>
        <p:spPr>
          <a:xfrm>
            <a:off x="7171150" y="838500"/>
            <a:ext cx="288137" cy="288137"/>
          </a:xfrm>
          <a:prstGeom prst="rect">
            <a:avLst/>
          </a:prstGeom>
          <a:noFill/>
          <a:ln>
            <a:noFill/>
          </a:ln>
        </p:spPr>
      </p:pic>
      <p:sp>
        <p:nvSpPr>
          <p:cNvPr id="19" name="Google Shape;69;p14">
            <a:extLst>
              <a:ext uri="{FF2B5EF4-FFF2-40B4-BE49-F238E27FC236}">
                <a16:creationId xmlns:a16="http://schemas.microsoft.com/office/drawing/2014/main" id="{2DACB748-E129-927C-AC49-71A0D15C9311}"/>
              </a:ext>
            </a:extLst>
          </p:cNvPr>
          <p:cNvSpPr/>
          <p:nvPr/>
        </p:nvSpPr>
        <p:spPr>
          <a:xfrm flipH="1">
            <a:off x="7675017" y="833384"/>
            <a:ext cx="279879"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0" name="Google Shape;71;p14">
            <a:extLst>
              <a:ext uri="{FF2B5EF4-FFF2-40B4-BE49-F238E27FC236}">
                <a16:creationId xmlns:a16="http://schemas.microsoft.com/office/drawing/2014/main" id="{A393057E-290E-EEB5-9ED7-D4E0B4277CFE}"/>
              </a:ext>
            </a:extLst>
          </p:cNvPr>
          <p:cNvPicPr preferRelativeResize="0"/>
          <p:nvPr/>
        </p:nvPicPr>
        <p:blipFill rotWithShape="1">
          <a:blip r:embed="rId10">
            <a:alphaModFix/>
          </a:blip>
          <a:srcRect/>
          <a:stretch/>
        </p:blipFill>
        <p:spPr>
          <a:xfrm flipH="1">
            <a:off x="7735575" y="886696"/>
            <a:ext cx="158761" cy="158761"/>
          </a:xfrm>
          <a:prstGeom prst="rect">
            <a:avLst/>
          </a:prstGeom>
          <a:noFill/>
          <a:ln>
            <a:noFill/>
          </a:ln>
        </p:spPr>
      </p:pic>
      <p:sp>
        <p:nvSpPr>
          <p:cNvPr id="21" name="Google Shape;75;p14">
            <a:extLst>
              <a:ext uri="{FF2B5EF4-FFF2-40B4-BE49-F238E27FC236}">
                <a16:creationId xmlns:a16="http://schemas.microsoft.com/office/drawing/2014/main" id="{D3253F92-84EE-804F-A8AA-C2840208393C}"/>
              </a:ext>
            </a:extLst>
          </p:cNvPr>
          <p:cNvSpPr/>
          <p:nvPr/>
        </p:nvSpPr>
        <p:spPr>
          <a:xfrm flipH="1">
            <a:off x="8054396" y="831086"/>
            <a:ext cx="279879"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2" name="Google Shape;77;p14">
            <a:extLst>
              <a:ext uri="{FF2B5EF4-FFF2-40B4-BE49-F238E27FC236}">
                <a16:creationId xmlns:a16="http://schemas.microsoft.com/office/drawing/2014/main" id="{A53211B6-6851-C6DA-54D7-39D44CE3CBB4}"/>
              </a:ext>
            </a:extLst>
          </p:cNvPr>
          <p:cNvPicPr preferRelativeResize="0"/>
          <p:nvPr/>
        </p:nvPicPr>
        <p:blipFill rotWithShape="1">
          <a:blip r:embed="rId11">
            <a:alphaModFix/>
          </a:blip>
          <a:srcRect/>
          <a:stretch/>
        </p:blipFill>
        <p:spPr>
          <a:xfrm flipH="1">
            <a:off x="8123854" y="886696"/>
            <a:ext cx="158761" cy="158761"/>
          </a:xfrm>
          <a:prstGeom prst="rect">
            <a:avLst/>
          </a:prstGeom>
          <a:noFill/>
          <a:ln>
            <a:noFill/>
          </a:ln>
        </p:spPr>
      </p:pic>
      <p:sp>
        <p:nvSpPr>
          <p:cNvPr id="23" name="Google Shape;72;p14">
            <a:extLst>
              <a:ext uri="{FF2B5EF4-FFF2-40B4-BE49-F238E27FC236}">
                <a16:creationId xmlns:a16="http://schemas.microsoft.com/office/drawing/2014/main" id="{0792573D-B6E7-AFD9-4773-AEC57B38EABB}"/>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4" name="Google Shape;74;p14">
            <a:extLst>
              <a:ext uri="{FF2B5EF4-FFF2-40B4-BE49-F238E27FC236}">
                <a16:creationId xmlns:a16="http://schemas.microsoft.com/office/drawing/2014/main" id="{7F54A5F8-3537-3920-3532-E8443BCFDE69}"/>
              </a:ext>
            </a:extLst>
          </p:cNvPr>
          <p:cNvPicPr preferRelativeResize="0"/>
          <p:nvPr/>
        </p:nvPicPr>
        <p:blipFill rotWithShape="1">
          <a:blip r:embed="rId12">
            <a:alphaModFix/>
          </a:blip>
          <a:srcRect/>
          <a:stretch/>
        </p:blipFill>
        <p:spPr>
          <a:xfrm>
            <a:off x="8457249" y="906948"/>
            <a:ext cx="151240" cy="151240"/>
          </a:xfrm>
          <a:prstGeom prst="rect">
            <a:avLst/>
          </a:prstGeom>
          <a:noFill/>
          <a:ln>
            <a:noFill/>
          </a:ln>
        </p:spPr>
      </p:pic>
      <p:sp>
        <p:nvSpPr>
          <p:cNvPr id="26" name="Google Shape;78;p14">
            <a:extLst>
              <a:ext uri="{FF2B5EF4-FFF2-40B4-BE49-F238E27FC236}">
                <a16:creationId xmlns:a16="http://schemas.microsoft.com/office/drawing/2014/main" id="{B85D3F56-404E-C711-C93F-3A5525085C5F}"/>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7" name="Google Shape;80;p14">
            <a:extLst>
              <a:ext uri="{FF2B5EF4-FFF2-40B4-BE49-F238E27FC236}">
                <a16:creationId xmlns:a16="http://schemas.microsoft.com/office/drawing/2014/main" id="{E2FCE714-9BB9-896A-3B1F-B43FA9543464}"/>
              </a:ext>
            </a:extLst>
          </p:cNvPr>
          <p:cNvPicPr preferRelativeResize="0"/>
          <p:nvPr/>
        </p:nvPicPr>
        <p:blipFill rotWithShape="1">
          <a:blip r:embed="rId13">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5" name="Google Shape;123;p17">
            <a:extLst>
              <a:ext uri="{FF2B5EF4-FFF2-40B4-BE49-F238E27FC236}">
                <a16:creationId xmlns:a16="http://schemas.microsoft.com/office/drawing/2014/main" id="{D8BD8FBB-841A-F5DB-A217-C94CCA2FD0E9}"/>
              </a:ext>
            </a:extLst>
          </p:cNvPr>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6" name="Google Shape;124;p17">
            <a:extLst>
              <a:ext uri="{FF2B5EF4-FFF2-40B4-BE49-F238E27FC236}">
                <a16:creationId xmlns:a16="http://schemas.microsoft.com/office/drawing/2014/main" id="{915B849F-29B3-302C-A2BE-3C3A720D3535}"/>
              </a:ext>
            </a:extLst>
          </p:cNvPr>
          <p:cNvSpPr/>
          <p:nvPr/>
        </p:nvSpPr>
        <p:spPr>
          <a:xfrm>
            <a:off x="-128525" y="-13975"/>
            <a:ext cx="4705500" cy="5185500"/>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p17">
            <a:extLst>
              <a:ext uri="{FF2B5EF4-FFF2-40B4-BE49-F238E27FC236}">
                <a16:creationId xmlns:a16="http://schemas.microsoft.com/office/drawing/2014/main" id="{81A0BFA4-74CF-E3EA-5BE3-4CC5137718CC}"/>
              </a:ext>
            </a:extLst>
          </p:cNvPr>
          <p:cNvSpPr txBox="1"/>
          <p:nvPr/>
        </p:nvSpPr>
        <p:spPr>
          <a:xfrm>
            <a:off x="252375" y="2185288"/>
            <a:ext cx="3804000" cy="6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a:solidFill>
                  <a:srgbClr val="FFFFFF"/>
                </a:solidFill>
                <a:latin typeface="Montserrat"/>
                <a:ea typeface="Montserrat"/>
                <a:cs typeface="Montserrat"/>
                <a:sym typeface="Montserrat"/>
              </a:rPr>
              <a:t>Thank You</a:t>
            </a:r>
          </a:p>
        </p:txBody>
      </p:sp>
      <p:sp>
        <p:nvSpPr>
          <p:cNvPr id="18" name="Google Shape;66;p14">
            <a:extLst>
              <a:ext uri="{FF2B5EF4-FFF2-40B4-BE49-F238E27FC236}">
                <a16:creationId xmlns:a16="http://schemas.microsoft.com/office/drawing/2014/main" id="{4EED240A-69D2-97E7-6BE1-594E3BD00518}"/>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9" name="Google Shape;68;p14">
            <a:extLst>
              <a:ext uri="{FF2B5EF4-FFF2-40B4-BE49-F238E27FC236}">
                <a16:creationId xmlns:a16="http://schemas.microsoft.com/office/drawing/2014/main" id="{10D6D278-7C74-F79C-F489-CFA6694F7D3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20" name="Google Shape;69;p14">
            <a:extLst>
              <a:ext uri="{FF2B5EF4-FFF2-40B4-BE49-F238E27FC236}">
                <a16:creationId xmlns:a16="http://schemas.microsoft.com/office/drawing/2014/main" id="{D3401501-D475-67A1-EF73-5B63C797529F}"/>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1" name="Google Shape;71;p14">
            <a:extLst>
              <a:ext uri="{FF2B5EF4-FFF2-40B4-BE49-F238E27FC236}">
                <a16:creationId xmlns:a16="http://schemas.microsoft.com/office/drawing/2014/main" id="{FED148B1-230F-6E6E-C571-6D5F11AB79FE}"/>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22" name="Google Shape;75;p14">
            <a:extLst>
              <a:ext uri="{FF2B5EF4-FFF2-40B4-BE49-F238E27FC236}">
                <a16:creationId xmlns:a16="http://schemas.microsoft.com/office/drawing/2014/main" id="{0CEF0D5E-47A4-58D2-9B44-12A9898214BA}"/>
              </a:ext>
            </a:extLst>
          </p:cNvPr>
          <p:cNvSpPr/>
          <p:nvPr/>
        </p:nvSpPr>
        <p:spPr>
          <a:xfrm flipH="1">
            <a:off x="7777298" y="786001"/>
            <a:ext cx="345715" cy="33349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3" name="Google Shape;77;p14">
            <a:extLst>
              <a:ext uri="{FF2B5EF4-FFF2-40B4-BE49-F238E27FC236}">
                <a16:creationId xmlns:a16="http://schemas.microsoft.com/office/drawing/2014/main" id="{E222FF68-5D79-FC61-8427-868615C983F6}"/>
              </a:ext>
            </a:extLst>
          </p:cNvPr>
          <p:cNvPicPr preferRelativeResize="0"/>
          <p:nvPr/>
        </p:nvPicPr>
        <p:blipFill rotWithShape="1">
          <a:blip r:embed="rId6">
            <a:alphaModFix/>
          </a:blip>
          <a:srcRect/>
          <a:stretch/>
        </p:blipFill>
        <p:spPr>
          <a:xfrm flipH="1">
            <a:off x="7857699" y="874036"/>
            <a:ext cx="196107" cy="196107"/>
          </a:xfrm>
          <a:prstGeom prst="rect">
            <a:avLst/>
          </a:prstGeom>
          <a:noFill/>
          <a:ln>
            <a:noFill/>
          </a:ln>
        </p:spPr>
      </p:pic>
      <p:sp>
        <p:nvSpPr>
          <p:cNvPr id="24" name="Google Shape;72;p14">
            <a:extLst>
              <a:ext uri="{FF2B5EF4-FFF2-40B4-BE49-F238E27FC236}">
                <a16:creationId xmlns:a16="http://schemas.microsoft.com/office/drawing/2014/main" id="{9990D0C8-E539-F432-FDA2-C53B52834F81}"/>
              </a:ext>
            </a:extLst>
          </p:cNvPr>
          <p:cNvSpPr/>
          <p:nvPr/>
        </p:nvSpPr>
        <p:spPr>
          <a:xfrm>
            <a:off x="8178321" y="801857"/>
            <a:ext cx="323667" cy="3122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5" name="Google Shape;74;p14">
            <a:extLst>
              <a:ext uri="{FF2B5EF4-FFF2-40B4-BE49-F238E27FC236}">
                <a16:creationId xmlns:a16="http://schemas.microsoft.com/office/drawing/2014/main" id="{AF656831-DF82-791C-8C49-1E6D7D81F3D7}"/>
              </a:ext>
            </a:extLst>
          </p:cNvPr>
          <p:cNvPicPr preferRelativeResize="0"/>
          <p:nvPr/>
        </p:nvPicPr>
        <p:blipFill rotWithShape="1">
          <a:blip r:embed="rId7">
            <a:alphaModFix/>
          </a:blip>
          <a:srcRect/>
          <a:stretch/>
        </p:blipFill>
        <p:spPr>
          <a:xfrm>
            <a:off x="8263245" y="886545"/>
            <a:ext cx="183598" cy="183598"/>
          </a:xfrm>
          <a:prstGeom prst="rect">
            <a:avLst/>
          </a:prstGeom>
          <a:noFill/>
          <a:ln>
            <a:noFill/>
          </a:ln>
        </p:spPr>
      </p:pic>
      <p:sp>
        <p:nvSpPr>
          <p:cNvPr id="26" name="Google Shape;78;p14">
            <a:extLst>
              <a:ext uri="{FF2B5EF4-FFF2-40B4-BE49-F238E27FC236}">
                <a16:creationId xmlns:a16="http://schemas.microsoft.com/office/drawing/2014/main" id="{ABAAF7E9-3CFE-F36B-31FD-DAFD451C5DC3}"/>
              </a:ext>
            </a:extLst>
          </p:cNvPr>
          <p:cNvSpPr/>
          <p:nvPr/>
        </p:nvSpPr>
        <p:spPr>
          <a:xfrm>
            <a:off x="8525886" y="718134"/>
            <a:ext cx="555638" cy="53599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7" name="Google Shape;80;p14">
            <a:extLst>
              <a:ext uri="{FF2B5EF4-FFF2-40B4-BE49-F238E27FC236}">
                <a16:creationId xmlns:a16="http://schemas.microsoft.com/office/drawing/2014/main" id="{05373C15-1109-C062-B9C2-373C4184117B}"/>
              </a:ext>
            </a:extLst>
          </p:cNvPr>
          <p:cNvPicPr preferRelativeResize="0"/>
          <p:nvPr/>
        </p:nvPicPr>
        <p:blipFill rotWithShape="1">
          <a:blip r:embed="rId8">
            <a:alphaModFix/>
          </a:blip>
          <a:srcRect/>
          <a:stretch/>
        </p:blipFill>
        <p:spPr>
          <a:xfrm>
            <a:off x="8646114" y="828538"/>
            <a:ext cx="315182" cy="315182"/>
          </a:xfrm>
          <a:prstGeom prst="rect">
            <a:avLst/>
          </a:prstGeom>
          <a:noFill/>
          <a:ln>
            <a:noFill/>
          </a:ln>
        </p:spPr>
      </p:pic>
    </p:spTree>
    <p:extLst>
      <p:ext uri="{BB962C8B-B14F-4D97-AF65-F5344CB8AC3E}">
        <p14:creationId xmlns:p14="http://schemas.microsoft.com/office/powerpoint/2010/main" val="2714870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2" name="Google Shape;124;p17">
            <a:extLst>
              <a:ext uri="{FF2B5EF4-FFF2-40B4-BE49-F238E27FC236}">
                <a16:creationId xmlns:a16="http://schemas.microsoft.com/office/drawing/2014/main" id="{E661906E-6726-BFCA-9D44-13C1B780730D}"/>
              </a:ext>
            </a:extLst>
          </p:cNvPr>
          <p:cNvSpPr/>
          <p:nvPr/>
        </p:nvSpPr>
        <p:spPr>
          <a:xfrm>
            <a:off x="-1" y="-13975"/>
            <a:ext cx="6959491" cy="845061"/>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txBox="1"/>
          <p:nvPr/>
        </p:nvSpPr>
        <p:spPr>
          <a:xfrm>
            <a:off x="3609375" y="3650421"/>
            <a:ext cx="5174700" cy="2688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sz="1000" b="1">
                <a:solidFill>
                  <a:srgbClr val="E06666"/>
                </a:solidFill>
                <a:latin typeface="Montserrat"/>
                <a:ea typeface="Montserrat"/>
                <a:cs typeface="Montserrat"/>
                <a:sym typeface="Montserrat"/>
              </a:rPr>
              <a:t>Attributes</a:t>
            </a:r>
            <a:endParaRPr sz="1000" b="0" i="0" u="none" strike="noStrike" cap="none">
              <a:solidFill>
                <a:srgbClr val="E06666"/>
              </a:solidFill>
              <a:latin typeface="Montserrat"/>
              <a:ea typeface="Montserrat"/>
              <a:cs typeface="Montserrat"/>
              <a:sym typeface="Montserrat"/>
            </a:endParaRPr>
          </a:p>
        </p:txBody>
      </p:sp>
      <p:pic>
        <p:nvPicPr>
          <p:cNvPr id="103" name="Google Shape;103;p16"/>
          <p:cNvPicPr preferRelativeResize="0"/>
          <p:nvPr/>
        </p:nvPicPr>
        <p:blipFill rotWithShape="1">
          <a:blip r:embed="rId3">
            <a:alphaModFix/>
          </a:blip>
          <a:srcRect t="8194" b="8186"/>
          <a:stretch/>
        </p:blipFill>
        <p:spPr>
          <a:xfrm>
            <a:off x="4044832" y="4100470"/>
            <a:ext cx="776102" cy="648974"/>
          </a:xfrm>
          <a:prstGeom prst="rect">
            <a:avLst/>
          </a:prstGeom>
          <a:noFill/>
          <a:ln>
            <a:noFill/>
          </a:ln>
        </p:spPr>
      </p:pic>
      <p:sp>
        <p:nvSpPr>
          <p:cNvPr id="104" name="Google Shape;104;p16"/>
          <p:cNvSpPr txBox="1"/>
          <p:nvPr/>
        </p:nvSpPr>
        <p:spPr>
          <a:xfrm>
            <a:off x="6181396" y="4720956"/>
            <a:ext cx="1362600" cy="43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b="1">
                <a:solidFill>
                  <a:srgbClr val="3C3C3C"/>
                </a:solidFill>
                <a:highlight>
                  <a:srgbClr val="FFFFFF"/>
                </a:highlight>
                <a:latin typeface="Calibri"/>
                <a:ea typeface="Calibri"/>
                <a:cs typeface="Calibri"/>
                <a:sym typeface="Calibri"/>
              </a:rPr>
              <a:t>Status</a:t>
            </a:r>
            <a:endParaRPr sz="1200" b="0" i="0" u="none" strike="noStrike" cap="none">
              <a:solidFill>
                <a:srgbClr val="666666"/>
              </a:solidFill>
              <a:latin typeface="Montserrat"/>
              <a:ea typeface="Montserrat"/>
              <a:cs typeface="Montserrat"/>
              <a:sym typeface="Montserrat"/>
            </a:endParaRPr>
          </a:p>
        </p:txBody>
      </p:sp>
      <p:sp>
        <p:nvSpPr>
          <p:cNvPr id="105" name="Google Shape;105;p16"/>
          <p:cNvSpPr txBox="1"/>
          <p:nvPr/>
        </p:nvSpPr>
        <p:spPr>
          <a:xfrm>
            <a:off x="5000979" y="4765779"/>
            <a:ext cx="1270500" cy="431400"/>
          </a:xfrm>
          <a:prstGeom prst="rect">
            <a:avLst/>
          </a:prstGeom>
          <a:noFill/>
          <a:ln>
            <a:noFill/>
          </a:ln>
        </p:spPr>
        <p:txBody>
          <a:bodyPr spcFirstLastPara="1" wrap="square" lIns="32750" tIns="32750" rIns="32750" bIns="3275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a:solidFill>
                  <a:srgbClr val="3C3C3C"/>
                </a:solidFill>
                <a:highlight>
                  <a:srgbClr val="FFFFFF"/>
                </a:highlight>
                <a:latin typeface="Calibri"/>
                <a:ea typeface="Calibri"/>
                <a:cs typeface="Calibri"/>
                <a:sym typeface="Calibri"/>
              </a:rPr>
              <a:t>Price</a:t>
            </a:r>
            <a:endParaRPr sz="1200" b="1" i="0" u="none" strike="noStrike" cap="none">
              <a:solidFill>
                <a:srgbClr val="666666"/>
              </a:solidFill>
              <a:latin typeface="Montserrat"/>
              <a:ea typeface="Montserrat"/>
              <a:cs typeface="Montserrat"/>
              <a:sym typeface="Montserrat"/>
            </a:endParaRPr>
          </a:p>
        </p:txBody>
      </p:sp>
      <p:pic>
        <p:nvPicPr>
          <p:cNvPr id="106" name="Google Shape;106;p16"/>
          <p:cNvPicPr preferRelativeResize="0"/>
          <p:nvPr/>
        </p:nvPicPr>
        <p:blipFill rotWithShape="1">
          <a:blip r:embed="rId4">
            <a:alphaModFix/>
          </a:blip>
          <a:srcRect t="1895" b="1885"/>
          <a:stretch/>
        </p:blipFill>
        <p:spPr>
          <a:xfrm>
            <a:off x="5430054" y="4095696"/>
            <a:ext cx="674480" cy="648974"/>
          </a:xfrm>
          <a:prstGeom prst="rect">
            <a:avLst/>
          </a:prstGeom>
          <a:noFill/>
          <a:ln>
            <a:noFill/>
          </a:ln>
        </p:spPr>
      </p:pic>
      <p:pic>
        <p:nvPicPr>
          <p:cNvPr id="107" name="Google Shape;107;p16"/>
          <p:cNvPicPr preferRelativeResize="0"/>
          <p:nvPr/>
        </p:nvPicPr>
        <p:blipFill rotWithShape="1">
          <a:blip r:embed="rId5">
            <a:alphaModFix/>
          </a:blip>
          <a:srcRect l="1932" r="1932" b="15611"/>
          <a:stretch/>
        </p:blipFill>
        <p:spPr>
          <a:xfrm>
            <a:off x="7794700" y="4141975"/>
            <a:ext cx="491451" cy="484524"/>
          </a:xfrm>
          <a:prstGeom prst="rect">
            <a:avLst/>
          </a:prstGeom>
          <a:noFill/>
          <a:ln>
            <a:noFill/>
          </a:ln>
        </p:spPr>
      </p:pic>
      <p:sp>
        <p:nvSpPr>
          <p:cNvPr id="108" name="Google Shape;108;p16"/>
          <p:cNvSpPr txBox="1"/>
          <p:nvPr/>
        </p:nvSpPr>
        <p:spPr>
          <a:xfrm>
            <a:off x="7382805" y="4796679"/>
            <a:ext cx="1351500" cy="400500"/>
          </a:xfrm>
          <a:prstGeom prst="rect">
            <a:avLst/>
          </a:prstGeom>
          <a:noFill/>
          <a:ln>
            <a:noFill/>
          </a:ln>
        </p:spPr>
        <p:txBody>
          <a:bodyPr spcFirstLastPara="1" wrap="square" lIns="32750" tIns="32750" rIns="32750" bIns="3275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a:solidFill>
                  <a:srgbClr val="3C3C3C"/>
                </a:solidFill>
                <a:highlight>
                  <a:srgbClr val="FFFFFF"/>
                </a:highlight>
                <a:latin typeface="Calibri"/>
                <a:ea typeface="Calibri"/>
                <a:cs typeface="Calibri"/>
                <a:sym typeface="Calibri"/>
              </a:rPr>
              <a:t>Area</a:t>
            </a:r>
            <a:endParaRPr sz="1200" b="1" i="0" u="none" strike="noStrike" cap="none">
              <a:solidFill>
                <a:srgbClr val="666666"/>
              </a:solidFill>
              <a:latin typeface="Montserrat"/>
              <a:ea typeface="Montserrat"/>
              <a:cs typeface="Montserrat"/>
              <a:sym typeface="Montserrat"/>
            </a:endParaRPr>
          </a:p>
        </p:txBody>
      </p:sp>
      <p:pic>
        <p:nvPicPr>
          <p:cNvPr id="109" name="Google Shape;109;p16"/>
          <p:cNvPicPr preferRelativeResize="0"/>
          <p:nvPr/>
        </p:nvPicPr>
        <p:blipFill rotWithShape="1">
          <a:blip r:embed="rId6">
            <a:alphaModFix/>
          </a:blip>
          <a:srcRect l="3651" r="3661"/>
          <a:stretch/>
        </p:blipFill>
        <p:spPr>
          <a:xfrm>
            <a:off x="6638150" y="4111786"/>
            <a:ext cx="449100" cy="484512"/>
          </a:xfrm>
          <a:prstGeom prst="rect">
            <a:avLst/>
          </a:prstGeom>
          <a:noFill/>
          <a:ln>
            <a:noFill/>
          </a:ln>
        </p:spPr>
      </p:pic>
      <p:sp>
        <p:nvSpPr>
          <p:cNvPr id="110" name="Google Shape;110;p16"/>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Project </a:t>
            </a:r>
            <a:r>
              <a:rPr lang="en" sz="1400" b="1" i="0" u="none" strike="noStrike" cap="none">
                <a:solidFill>
                  <a:srgbClr val="FFFFFF"/>
                </a:solidFill>
                <a:latin typeface="Montserrat"/>
                <a:ea typeface="Montserrat"/>
                <a:cs typeface="Montserrat"/>
                <a:sym typeface="Montserrat"/>
              </a:rPr>
              <a:t>Overview</a:t>
            </a:r>
            <a:endParaRPr sz="1400" b="1" i="0" u="none" strike="noStrike" cap="none">
              <a:solidFill>
                <a:srgbClr val="FFFFFF"/>
              </a:solidFill>
              <a:latin typeface="Montserrat"/>
              <a:ea typeface="Montserrat"/>
              <a:cs typeface="Montserrat"/>
              <a:sym typeface="Montserrat"/>
            </a:endParaRPr>
          </a:p>
        </p:txBody>
      </p:sp>
      <p:sp>
        <p:nvSpPr>
          <p:cNvPr id="111" name="Google Shape;111;p16"/>
          <p:cNvSpPr/>
          <p:nvPr/>
        </p:nvSpPr>
        <p:spPr>
          <a:xfrm>
            <a:off x="3524675" y="1265136"/>
            <a:ext cx="5441400" cy="2340462"/>
          </a:xfrm>
          <a:prstGeom prst="roundRect">
            <a:avLst>
              <a:gd name="adj" fmla="val 6292"/>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The housing price or rental price in San Francisco Bay Area accelerating at shocking rates. From 2010 to 2017, the median price of a single family home in San Francisco has gone from approximately &amp; 775,000 to $1.5 million. This project presents detail analysis on the real estate in San Francisco Bay area region.</a:t>
            </a:r>
            <a:endParaRPr sz="1200"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To collect information on more than 600 distinct properties from Redfin Real Estate website</a:t>
            </a:r>
            <a:endParaRPr sz="1200"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To clean, prepare, organize and handle the missing data, </a:t>
            </a:r>
            <a:r>
              <a:rPr lang="en" sz="1200" dirty="0" err="1">
                <a:solidFill>
                  <a:schemeClr val="dk1"/>
                </a:solidFill>
                <a:latin typeface="Calibri"/>
                <a:ea typeface="Calibri"/>
                <a:cs typeface="Calibri"/>
                <a:sym typeface="Calibri"/>
              </a:rPr>
              <a:t>outliers,incorrect</a:t>
            </a:r>
            <a:r>
              <a:rPr lang="en" sz="1200" dirty="0">
                <a:solidFill>
                  <a:schemeClr val="dk1"/>
                </a:solidFill>
                <a:latin typeface="Calibri"/>
                <a:ea typeface="Calibri"/>
                <a:cs typeface="Calibri"/>
                <a:sym typeface="Calibri"/>
              </a:rPr>
              <a:t> record and so on</a:t>
            </a:r>
            <a:endParaRPr sz="1200"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Prepare a statistical report to </a:t>
            </a:r>
            <a:r>
              <a:rPr lang="en" sz="1200" dirty="0" err="1">
                <a:solidFill>
                  <a:schemeClr val="dk1"/>
                </a:solidFill>
                <a:latin typeface="Calibri"/>
                <a:ea typeface="Calibri"/>
                <a:cs typeface="Calibri"/>
                <a:sym typeface="Calibri"/>
              </a:rPr>
              <a:t>analyse</a:t>
            </a:r>
            <a:r>
              <a:rPr lang="en" sz="1200" dirty="0">
                <a:solidFill>
                  <a:schemeClr val="dk1"/>
                </a:solidFill>
                <a:latin typeface="Calibri"/>
                <a:ea typeface="Calibri"/>
                <a:cs typeface="Calibri"/>
                <a:sym typeface="Calibri"/>
              </a:rPr>
              <a:t> the current trend in the market for real estate</a:t>
            </a:r>
            <a:endParaRPr sz="1200"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Propose several research questions and use visualization techniques to identify the researched questions</a:t>
            </a: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200" dirty="0">
              <a:solidFill>
                <a:schemeClr val="dk1"/>
              </a:solidFill>
              <a:latin typeface="Calibri"/>
              <a:ea typeface="Calibri"/>
              <a:cs typeface="Calibri"/>
              <a:sym typeface="Calibri"/>
            </a:endParaRPr>
          </a:p>
        </p:txBody>
      </p:sp>
      <p:sp>
        <p:nvSpPr>
          <p:cNvPr id="112" name="Google Shape;112;p16"/>
          <p:cNvSpPr txBox="1"/>
          <p:nvPr/>
        </p:nvSpPr>
        <p:spPr>
          <a:xfrm>
            <a:off x="3609382" y="957250"/>
            <a:ext cx="5174700" cy="2688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sz="1200" b="1">
                <a:solidFill>
                  <a:srgbClr val="E06666"/>
                </a:solidFill>
                <a:latin typeface="Calibri"/>
                <a:ea typeface="Calibri"/>
                <a:cs typeface="Calibri"/>
                <a:sym typeface="Calibri"/>
              </a:rPr>
              <a:t>Problem Statement</a:t>
            </a:r>
            <a:endParaRPr sz="1200" b="0" i="0" u="none" strike="noStrike" cap="none">
              <a:solidFill>
                <a:srgbClr val="E06666"/>
              </a:solidFill>
              <a:latin typeface="Arial"/>
              <a:ea typeface="Arial"/>
              <a:cs typeface="Arial"/>
              <a:sym typeface="Arial"/>
            </a:endParaRPr>
          </a:p>
        </p:txBody>
      </p:sp>
      <p:sp>
        <p:nvSpPr>
          <p:cNvPr id="113" name="Google Shape;113;p16"/>
          <p:cNvSpPr txBox="1"/>
          <p:nvPr/>
        </p:nvSpPr>
        <p:spPr>
          <a:xfrm>
            <a:off x="345800" y="3650421"/>
            <a:ext cx="3088800" cy="2688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sz="1000" b="1">
                <a:solidFill>
                  <a:srgbClr val="E06666"/>
                </a:solidFill>
                <a:latin typeface="Montserrat"/>
                <a:ea typeface="Montserrat"/>
                <a:cs typeface="Montserrat"/>
                <a:sym typeface="Montserrat"/>
              </a:rPr>
              <a:t>Data Resources</a:t>
            </a:r>
            <a:endParaRPr sz="1000" b="0" i="0" u="none" strike="noStrike" cap="none">
              <a:solidFill>
                <a:srgbClr val="E06666"/>
              </a:solidFill>
              <a:latin typeface="Montserrat"/>
              <a:ea typeface="Montserrat"/>
              <a:cs typeface="Montserrat"/>
              <a:sym typeface="Montserrat"/>
            </a:endParaRPr>
          </a:p>
        </p:txBody>
      </p:sp>
      <p:sp>
        <p:nvSpPr>
          <p:cNvPr id="114" name="Google Shape;114;p16"/>
          <p:cNvSpPr txBox="1"/>
          <p:nvPr/>
        </p:nvSpPr>
        <p:spPr>
          <a:xfrm>
            <a:off x="102450" y="3843021"/>
            <a:ext cx="3280500" cy="5850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3C3C3C"/>
              </a:buClr>
              <a:buSzPts val="1300"/>
              <a:buFont typeface="Calibri"/>
              <a:buChar char="●"/>
            </a:pPr>
            <a:r>
              <a:rPr lang="en" sz="1300" b="1">
                <a:solidFill>
                  <a:srgbClr val="3C3C3C"/>
                </a:solidFill>
                <a:latin typeface="Calibri"/>
                <a:ea typeface="Calibri"/>
                <a:cs typeface="Calibri"/>
                <a:sym typeface="Calibri"/>
              </a:rPr>
              <a:t>Redfin Real Estate  - </a:t>
            </a:r>
            <a:r>
              <a:rPr lang="en" sz="1300">
                <a:solidFill>
                  <a:schemeClr val="accent1"/>
                </a:solidFill>
                <a:latin typeface="Calibri"/>
                <a:ea typeface="Calibri"/>
                <a:cs typeface="Calibri"/>
                <a:sym typeface="Calibri"/>
              </a:rPr>
              <a:t>https://www.redfin.com</a:t>
            </a:r>
            <a:r>
              <a:rPr lang="en" sz="1300" b="1">
                <a:solidFill>
                  <a:srgbClr val="3C3C3C"/>
                </a:solidFill>
                <a:latin typeface="Calibri"/>
                <a:ea typeface="Calibri"/>
                <a:cs typeface="Calibri"/>
                <a:sym typeface="Calibri"/>
              </a:rPr>
              <a:t> </a:t>
            </a:r>
            <a:endParaRPr sz="1300" b="0" i="0" u="none" strike="noStrike" cap="none">
              <a:solidFill>
                <a:srgbClr val="3C3C3C"/>
              </a:solidFill>
              <a:latin typeface="Calibri"/>
              <a:ea typeface="Calibri"/>
              <a:cs typeface="Calibri"/>
              <a:sym typeface="Calibri"/>
            </a:endParaRPr>
          </a:p>
        </p:txBody>
      </p:sp>
      <p:pic>
        <p:nvPicPr>
          <p:cNvPr id="115" name="Google Shape;115;p16"/>
          <p:cNvPicPr preferRelativeResize="0"/>
          <p:nvPr/>
        </p:nvPicPr>
        <p:blipFill>
          <a:blip r:embed="rId7">
            <a:alphaModFix/>
          </a:blip>
          <a:stretch>
            <a:fillRect/>
          </a:stretch>
        </p:blipFill>
        <p:spPr>
          <a:xfrm>
            <a:off x="345800" y="1351925"/>
            <a:ext cx="3088799" cy="1997975"/>
          </a:xfrm>
          <a:prstGeom prst="rect">
            <a:avLst/>
          </a:prstGeom>
          <a:noFill/>
          <a:ln>
            <a:noFill/>
          </a:ln>
        </p:spPr>
      </p:pic>
      <p:pic>
        <p:nvPicPr>
          <p:cNvPr id="116" name="Google Shape;116;p16"/>
          <p:cNvPicPr preferRelativeResize="0"/>
          <p:nvPr/>
        </p:nvPicPr>
        <p:blipFill>
          <a:blip r:embed="rId8">
            <a:alphaModFix/>
          </a:blip>
          <a:stretch>
            <a:fillRect/>
          </a:stretch>
        </p:blipFill>
        <p:spPr>
          <a:xfrm>
            <a:off x="7251124" y="0"/>
            <a:ext cx="1892875" cy="648975"/>
          </a:xfrm>
          <a:prstGeom prst="rect">
            <a:avLst/>
          </a:prstGeom>
          <a:noFill/>
          <a:ln>
            <a:noFill/>
          </a:ln>
        </p:spPr>
      </p:pic>
      <p:sp>
        <p:nvSpPr>
          <p:cNvPr id="117" name="Google Shape;117;p16"/>
          <p:cNvSpPr txBox="1"/>
          <p:nvPr/>
        </p:nvSpPr>
        <p:spPr>
          <a:xfrm>
            <a:off x="352524" y="961009"/>
            <a:ext cx="3088800" cy="2688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sz="1000" b="1">
                <a:solidFill>
                  <a:srgbClr val="E06666"/>
                </a:solidFill>
                <a:latin typeface="Montserrat"/>
                <a:ea typeface="Montserrat"/>
                <a:cs typeface="Montserrat"/>
                <a:sym typeface="Montserrat"/>
              </a:rPr>
              <a:t>Technologies</a:t>
            </a:r>
            <a:endParaRPr sz="1000" b="0" i="0" u="none" strike="noStrike" cap="none">
              <a:solidFill>
                <a:srgbClr val="E06666"/>
              </a:solidFill>
              <a:latin typeface="Montserrat"/>
              <a:ea typeface="Montserrat"/>
              <a:cs typeface="Montserrat"/>
              <a:sym typeface="Montserrat"/>
            </a:endParaRPr>
          </a:p>
        </p:txBody>
      </p:sp>
      <p:sp>
        <p:nvSpPr>
          <p:cNvPr id="118" name="Google Shape;118;p16"/>
          <p:cNvSpPr txBox="1"/>
          <p:nvPr/>
        </p:nvSpPr>
        <p:spPr>
          <a:xfrm>
            <a:off x="3781779" y="4763538"/>
            <a:ext cx="1270500" cy="431400"/>
          </a:xfrm>
          <a:prstGeom prst="rect">
            <a:avLst/>
          </a:prstGeom>
          <a:noFill/>
          <a:ln>
            <a:noFill/>
          </a:ln>
        </p:spPr>
        <p:txBody>
          <a:bodyPr spcFirstLastPara="1" wrap="square" lIns="32750" tIns="32750" rIns="32750" bIns="3275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1" dirty="0">
                <a:solidFill>
                  <a:srgbClr val="3C3C3C"/>
                </a:solidFill>
                <a:highlight>
                  <a:srgbClr val="FFFFFF"/>
                </a:highlight>
                <a:latin typeface="Calibri"/>
                <a:ea typeface="Montserrat"/>
                <a:cs typeface="Calibri"/>
                <a:sym typeface="Calibri"/>
              </a:rPr>
              <a:t>Counties</a:t>
            </a:r>
            <a:endParaRPr sz="1200" b="1" i="0" u="none" strike="noStrike" cap="none" dirty="0">
              <a:solidFill>
                <a:srgbClr val="666666"/>
              </a:solidFill>
              <a:latin typeface="Montserrat"/>
              <a:ea typeface="Montserrat"/>
              <a:cs typeface="Montserrat"/>
              <a:sym typeface="Montserrat"/>
            </a:endParaRPr>
          </a:p>
        </p:txBody>
      </p:sp>
      <p:sp>
        <p:nvSpPr>
          <p:cNvPr id="2" name="Google Shape;66;p14">
            <a:extLst>
              <a:ext uri="{FF2B5EF4-FFF2-40B4-BE49-F238E27FC236}">
                <a16:creationId xmlns:a16="http://schemas.microsoft.com/office/drawing/2014/main" id="{79480350-98F3-7ED7-DC1F-F975EC461121}"/>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D529D202-6F06-9F0D-8DBD-796570E4D2EB}"/>
              </a:ext>
            </a:extLst>
          </p:cNvPr>
          <p:cNvPicPr preferRelativeResize="0"/>
          <p:nvPr/>
        </p:nvPicPr>
        <p:blipFill rotWithShape="1">
          <a:blip r:embed="rId9">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35849B97-4F98-AA68-1FD4-0A1412C1C217}"/>
              </a:ext>
            </a:extLst>
          </p:cNvPr>
          <p:cNvSpPr/>
          <p:nvPr/>
        </p:nvSpPr>
        <p:spPr>
          <a:xfrm flipH="1">
            <a:off x="7421763" y="635650"/>
            <a:ext cx="529648" cy="510921"/>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5" name="Google Shape;71;p14">
            <a:extLst>
              <a:ext uri="{FF2B5EF4-FFF2-40B4-BE49-F238E27FC236}">
                <a16:creationId xmlns:a16="http://schemas.microsoft.com/office/drawing/2014/main" id="{CCA713EE-B3A4-9DFA-32B4-E0ABE6E2D746}"/>
              </a:ext>
            </a:extLst>
          </p:cNvPr>
          <p:cNvPicPr preferRelativeResize="0"/>
          <p:nvPr/>
        </p:nvPicPr>
        <p:blipFill rotWithShape="1">
          <a:blip r:embed="rId10">
            <a:alphaModFix/>
          </a:blip>
          <a:srcRect/>
          <a:stretch/>
        </p:blipFill>
        <p:spPr>
          <a:xfrm flipH="1">
            <a:off x="7488238" y="729382"/>
            <a:ext cx="385093" cy="376735"/>
          </a:xfrm>
          <a:prstGeom prst="rect">
            <a:avLst/>
          </a:prstGeom>
          <a:noFill/>
          <a:ln>
            <a:noFill/>
          </a:ln>
        </p:spPr>
      </p:pic>
      <p:sp>
        <p:nvSpPr>
          <p:cNvPr id="6" name="Google Shape;75;p14">
            <a:extLst>
              <a:ext uri="{FF2B5EF4-FFF2-40B4-BE49-F238E27FC236}">
                <a16:creationId xmlns:a16="http://schemas.microsoft.com/office/drawing/2014/main" id="{D0053ACF-21E9-75BD-04D9-45C260E04BEE}"/>
              </a:ext>
            </a:extLst>
          </p:cNvPr>
          <p:cNvSpPr/>
          <p:nvPr/>
        </p:nvSpPr>
        <p:spPr>
          <a:xfrm flipH="1">
            <a:off x="8054396" y="831086"/>
            <a:ext cx="279879"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7" name="Google Shape;77;p14">
            <a:extLst>
              <a:ext uri="{FF2B5EF4-FFF2-40B4-BE49-F238E27FC236}">
                <a16:creationId xmlns:a16="http://schemas.microsoft.com/office/drawing/2014/main" id="{C2335A4D-1359-2E06-F796-EA4BF7978EBB}"/>
              </a:ext>
            </a:extLst>
          </p:cNvPr>
          <p:cNvPicPr preferRelativeResize="0"/>
          <p:nvPr/>
        </p:nvPicPr>
        <p:blipFill rotWithShape="1">
          <a:blip r:embed="rId11">
            <a:alphaModFix/>
          </a:blip>
          <a:srcRect/>
          <a:stretch/>
        </p:blipFill>
        <p:spPr>
          <a:xfrm flipH="1">
            <a:off x="8123854" y="886696"/>
            <a:ext cx="158761" cy="158761"/>
          </a:xfrm>
          <a:prstGeom prst="rect">
            <a:avLst/>
          </a:prstGeom>
          <a:noFill/>
          <a:ln>
            <a:noFill/>
          </a:ln>
        </p:spPr>
      </p:pic>
      <p:sp>
        <p:nvSpPr>
          <p:cNvPr id="8" name="Google Shape;72;p14">
            <a:extLst>
              <a:ext uri="{FF2B5EF4-FFF2-40B4-BE49-F238E27FC236}">
                <a16:creationId xmlns:a16="http://schemas.microsoft.com/office/drawing/2014/main" id="{E06E728F-92A6-ED99-39A4-9AFE06CD4B95}"/>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4;p14">
            <a:extLst>
              <a:ext uri="{FF2B5EF4-FFF2-40B4-BE49-F238E27FC236}">
                <a16:creationId xmlns:a16="http://schemas.microsoft.com/office/drawing/2014/main" id="{BA7E6C52-E266-521B-AFAD-1E880A41DCA5}"/>
              </a:ext>
            </a:extLst>
          </p:cNvPr>
          <p:cNvPicPr preferRelativeResize="0"/>
          <p:nvPr/>
        </p:nvPicPr>
        <p:blipFill rotWithShape="1">
          <a:blip r:embed="rId12">
            <a:alphaModFix/>
          </a:blip>
          <a:srcRect/>
          <a:stretch/>
        </p:blipFill>
        <p:spPr>
          <a:xfrm>
            <a:off x="8457249" y="906948"/>
            <a:ext cx="151240" cy="151240"/>
          </a:xfrm>
          <a:prstGeom prst="rect">
            <a:avLst/>
          </a:prstGeom>
          <a:noFill/>
          <a:ln>
            <a:noFill/>
          </a:ln>
        </p:spPr>
      </p:pic>
      <p:sp>
        <p:nvSpPr>
          <p:cNvPr id="10" name="Google Shape;78;p14">
            <a:extLst>
              <a:ext uri="{FF2B5EF4-FFF2-40B4-BE49-F238E27FC236}">
                <a16:creationId xmlns:a16="http://schemas.microsoft.com/office/drawing/2014/main" id="{A677FFAE-7FE9-02BD-2637-0E6848353795}"/>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80;p14">
            <a:extLst>
              <a:ext uri="{FF2B5EF4-FFF2-40B4-BE49-F238E27FC236}">
                <a16:creationId xmlns:a16="http://schemas.microsoft.com/office/drawing/2014/main" id="{9DF69892-70D9-0F0B-2F9C-369B93EB05B8}"/>
              </a:ext>
            </a:extLst>
          </p:cNvPr>
          <p:cNvPicPr preferRelativeResize="0"/>
          <p:nvPr/>
        </p:nvPicPr>
        <p:blipFill rotWithShape="1">
          <a:blip r:embed="rId13">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7"/>
          <p:cNvPicPr preferRelativeResize="0"/>
          <p:nvPr/>
        </p:nvPicPr>
        <p:blipFill>
          <a:blip r:embed="rId3">
            <a:alphaModFix/>
          </a:blip>
          <a:stretch>
            <a:fillRect/>
          </a:stretch>
        </p:blipFill>
        <p:spPr>
          <a:xfrm>
            <a:off x="7251124" y="0"/>
            <a:ext cx="1892875" cy="648975"/>
          </a:xfrm>
          <a:prstGeom prst="rect">
            <a:avLst/>
          </a:prstGeom>
          <a:noFill/>
          <a:ln>
            <a:noFill/>
          </a:ln>
        </p:spPr>
      </p:pic>
      <p:sp>
        <p:nvSpPr>
          <p:cNvPr id="124" name="Google Shape;124;p17"/>
          <p:cNvSpPr/>
          <p:nvPr/>
        </p:nvSpPr>
        <p:spPr>
          <a:xfrm>
            <a:off x="-128525" y="-13975"/>
            <a:ext cx="4705500" cy="5185500"/>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txBox="1"/>
          <p:nvPr/>
        </p:nvSpPr>
        <p:spPr>
          <a:xfrm>
            <a:off x="252375" y="2185288"/>
            <a:ext cx="3804000" cy="6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FFFFFF"/>
                </a:solidFill>
                <a:latin typeface="Montserrat"/>
                <a:ea typeface="Montserrat"/>
                <a:cs typeface="Montserrat"/>
                <a:sym typeface="Montserrat"/>
              </a:rPr>
              <a:t>Part 1: </a:t>
            </a:r>
            <a:endParaRPr sz="2500" b="1" dirty="0">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500" b="1" dirty="0">
                <a:solidFill>
                  <a:srgbClr val="FFFFFF"/>
                </a:solidFill>
                <a:latin typeface="Montserrat"/>
                <a:ea typeface="Montserrat"/>
                <a:cs typeface="Montserrat"/>
                <a:sym typeface="Montserrat"/>
              </a:rPr>
              <a:t>Data Collection</a:t>
            </a:r>
            <a:endParaRPr sz="1300" dirty="0">
              <a:solidFill>
                <a:srgbClr val="FFFFFF"/>
              </a:solidFill>
              <a:latin typeface="Montserrat"/>
              <a:ea typeface="Montserrat"/>
              <a:cs typeface="Montserrat"/>
              <a:sym typeface="Montserrat"/>
            </a:endParaRPr>
          </a:p>
        </p:txBody>
      </p:sp>
      <p:pic>
        <p:nvPicPr>
          <p:cNvPr id="126" name="Google Shape;126;p17"/>
          <p:cNvPicPr preferRelativeResize="0"/>
          <p:nvPr/>
        </p:nvPicPr>
        <p:blipFill rotWithShape="1">
          <a:blip r:embed="rId4">
            <a:alphaModFix/>
          </a:blip>
          <a:srcRect l="317" r="308"/>
          <a:stretch/>
        </p:blipFill>
        <p:spPr>
          <a:xfrm>
            <a:off x="5407250" y="868725"/>
            <a:ext cx="2892877" cy="3541048"/>
          </a:xfrm>
          <a:prstGeom prst="rect">
            <a:avLst/>
          </a:prstGeom>
          <a:noFill/>
          <a:ln>
            <a:noFill/>
          </a:ln>
        </p:spPr>
      </p:pic>
      <p:sp>
        <p:nvSpPr>
          <p:cNvPr id="12" name="Google Shape;66;p14">
            <a:extLst>
              <a:ext uri="{FF2B5EF4-FFF2-40B4-BE49-F238E27FC236}">
                <a16:creationId xmlns:a16="http://schemas.microsoft.com/office/drawing/2014/main" id="{296599B4-D6B5-D259-525E-722FBF09EF29}"/>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13" name="Google Shape;68;p14">
            <a:extLst>
              <a:ext uri="{FF2B5EF4-FFF2-40B4-BE49-F238E27FC236}">
                <a16:creationId xmlns:a16="http://schemas.microsoft.com/office/drawing/2014/main" id="{17E923C7-3F03-A21C-CB86-6068E4C70C57}"/>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14" name="Google Shape;69;p14">
            <a:extLst>
              <a:ext uri="{FF2B5EF4-FFF2-40B4-BE49-F238E27FC236}">
                <a16:creationId xmlns:a16="http://schemas.microsoft.com/office/drawing/2014/main" id="{3EC08032-FE05-2D40-6346-D0C7C8F71EC4}"/>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71;p14">
            <a:extLst>
              <a:ext uri="{FF2B5EF4-FFF2-40B4-BE49-F238E27FC236}">
                <a16:creationId xmlns:a16="http://schemas.microsoft.com/office/drawing/2014/main" id="{1D80A0C4-1A8D-2129-0983-2B46606204A4}"/>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16" name="Google Shape;75;p14">
            <a:extLst>
              <a:ext uri="{FF2B5EF4-FFF2-40B4-BE49-F238E27FC236}">
                <a16:creationId xmlns:a16="http://schemas.microsoft.com/office/drawing/2014/main" id="{6DCE3D5F-AD2F-3178-5010-AB43C4CEBC00}"/>
              </a:ext>
            </a:extLst>
          </p:cNvPr>
          <p:cNvSpPr/>
          <p:nvPr/>
        </p:nvSpPr>
        <p:spPr>
          <a:xfrm flipH="1">
            <a:off x="7767564" y="631784"/>
            <a:ext cx="555773" cy="5361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7" name="Google Shape;77;p14">
            <a:extLst>
              <a:ext uri="{FF2B5EF4-FFF2-40B4-BE49-F238E27FC236}">
                <a16:creationId xmlns:a16="http://schemas.microsoft.com/office/drawing/2014/main" id="{8B628516-569D-0811-4784-2409D0F603B8}"/>
              </a:ext>
            </a:extLst>
          </p:cNvPr>
          <p:cNvPicPr preferRelativeResize="0"/>
          <p:nvPr/>
        </p:nvPicPr>
        <p:blipFill rotWithShape="1">
          <a:blip r:embed="rId7">
            <a:alphaModFix/>
          </a:blip>
          <a:srcRect/>
          <a:stretch/>
        </p:blipFill>
        <p:spPr>
          <a:xfrm flipH="1">
            <a:off x="7913207" y="763409"/>
            <a:ext cx="315262" cy="315262"/>
          </a:xfrm>
          <a:prstGeom prst="rect">
            <a:avLst/>
          </a:prstGeom>
          <a:noFill/>
          <a:ln>
            <a:noFill/>
          </a:ln>
        </p:spPr>
      </p:pic>
      <p:sp>
        <p:nvSpPr>
          <p:cNvPr id="18" name="Google Shape;72;p14">
            <a:extLst>
              <a:ext uri="{FF2B5EF4-FFF2-40B4-BE49-F238E27FC236}">
                <a16:creationId xmlns:a16="http://schemas.microsoft.com/office/drawing/2014/main" id="{137E7B10-3BF4-380A-AC1F-2BA233DCA1BB}"/>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9" name="Google Shape;74;p14">
            <a:extLst>
              <a:ext uri="{FF2B5EF4-FFF2-40B4-BE49-F238E27FC236}">
                <a16:creationId xmlns:a16="http://schemas.microsoft.com/office/drawing/2014/main" id="{29615F6B-B048-0264-0A12-FA394578F971}"/>
              </a:ext>
            </a:extLst>
          </p:cNvPr>
          <p:cNvPicPr preferRelativeResize="0"/>
          <p:nvPr/>
        </p:nvPicPr>
        <p:blipFill rotWithShape="1">
          <a:blip r:embed="rId8">
            <a:alphaModFix/>
          </a:blip>
          <a:srcRect/>
          <a:stretch/>
        </p:blipFill>
        <p:spPr>
          <a:xfrm>
            <a:off x="8457249" y="906948"/>
            <a:ext cx="151240" cy="151240"/>
          </a:xfrm>
          <a:prstGeom prst="rect">
            <a:avLst/>
          </a:prstGeom>
          <a:noFill/>
          <a:ln>
            <a:noFill/>
          </a:ln>
        </p:spPr>
      </p:pic>
      <p:sp>
        <p:nvSpPr>
          <p:cNvPr id="20" name="Google Shape;78;p14">
            <a:extLst>
              <a:ext uri="{FF2B5EF4-FFF2-40B4-BE49-F238E27FC236}">
                <a16:creationId xmlns:a16="http://schemas.microsoft.com/office/drawing/2014/main" id="{8375BDD3-CA08-DC51-9F28-05B753A260A9}"/>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21" name="Google Shape;80;p14">
            <a:extLst>
              <a:ext uri="{FF2B5EF4-FFF2-40B4-BE49-F238E27FC236}">
                <a16:creationId xmlns:a16="http://schemas.microsoft.com/office/drawing/2014/main" id="{EDA61010-12D6-BB55-84AF-0ED75425EC1D}"/>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2" name="Google Shape;124;p17">
            <a:extLst>
              <a:ext uri="{FF2B5EF4-FFF2-40B4-BE49-F238E27FC236}">
                <a16:creationId xmlns:a16="http://schemas.microsoft.com/office/drawing/2014/main" id="{0B01EE6A-B00B-33BA-6F6C-02E240024758}"/>
              </a:ext>
            </a:extLst>
          </p:cNvPr>
          <p:cNvSpPr/>
          <p:nvPr/>
        </p:nvSpPr>
        <p:spPr>
          <a:xfrm>
            <a:off x="0" y="-13975"/>
            <a:ext cx="6935399" cy="852984"/>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txBox="1"/>
          <p:nvPr/>
        </p:nvSpPr>
        <p:spPr>
          <a:xfrm>
            <a:off x="374075" y="1020578"/>
            <a:ext cx="8676900" cy="3192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b="1">
                <a:solidFill>
                  <a:srgbClr val="E06666"/>
                </a:solidFill>
                <a:latin typeface="Calibri"/>
                <a:ea typeface="Calibri"/>
                <a:cs typeface="Calibri"/>
                <a:sym typeface="Calibri"/>
              </a:rPr>
              <a:t>Selenium Automation </a:t>
            </a:r>
            <a:endParaRPr b="0" i="0" u="none" strike="noStrike" cap="none">
              <a:solidFill>
                <a:srgbClr val="E06666"/>
              </a:solidFill>
              <a:latin typeface="Arial"/>
              <a:ea typeface="Arial"/>
              <a:cs typeface="Arial"/>
              <a:sym typeface="Arial"/>
            </a:endParaRPr>
          </a:p>
        </p:txBody>
      </p:sp>
      <p:pic>
        <p:nvPicPr>
          <p:cNvPr id="132" name="Google Shape;132;p18"/>
          <p:cNvPicPr preferRelativeResize="0"/>
          <p:nvPr/>
        </p:nvPicPr>
        <p:blipFill rotWithShape="1">
          <a:blip r:embed="rId3">
            <a:alphaModFix/>
          </a:blip>
          <a:srcRect l="20767" r="18722" b="11762"/>
          <a:stretch/>
        </p:blipFill>
        <p:spPr>
          <a:xfrm>
            <a:off x="8064897" y="1412800"/>
            <a:ext cx="986125" cy="1438026"/>
          </a:xfrm>
          <a:prstGeom prst="rect">
            <a:avLst/>
          </a:prstGeom>
          <a:noFill/>
          <a:ln>
            <a:noFill/>
          </a:ln>
        </p:spPr>
      </p:pic>
      <p:sp>
        <p:nvSpPr>
          <p:cNvPr id="133" name="Google Shape;133;p18"/>
          <p:cNvSpPr/>
          <p:nvPr/>
        </p:nvSpPr>
        <p:spPr>
          <a:xfrm>
            <a:off x="440575" y="2047096"/>
            <a:ext cx="925500" cy="92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900" dirty="0">
                <a:latin typeface="Montserrat Medium"/>
                <a:ea typeface="Montserrat Medium"/>
                <a:cs typeface="Montserrat Medium"/>
                <a:sym typeface="Montserrat Medium"/>
              </a:rPr>
              <a:t>Bot opens the website and locates the required attributes</a:t>
            </a:r>
            <a:endParaRPr sz="900" b="0" i="0" u="none" strike="noStrike" cap="none" dirty="0">
              <a:solidFill>
                <a:srgbClr val="000000"/>
              </a:solidFill>
              <a:latin typeface="Montserrat Medium"/>
              <a:ea typeface="Montserrat Medium"/>
              <a:cs typeface="Montserrat Medium"/>
              <a:sym typeface="Montserrat Medium"/>
            </a:endParaRPr>
          </a:p>
        </p:txBody>
      </p:sp>
      <p:sp>
        <p:nvSpPr>
          <p:cNvPr id="134" name="Google Shape;134;p18"/>
          <p:cNvSpPr/>
          <p:nvPr/>
        </p:nvSpPr>
        <p:spPr>
          <a:xfrm>
            <a:off x="1385198" y="2047096"/>
            <a:ext cx="925500" cy="7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900">
                <a:latin typeface="Montserrat Medium"/>
                <a:ea typeface="Montserrat Medium"/>
                <a:cs typeface="Montserrat Medium"/>
                <a:sym typeface="Montserrat Medium"/>
              </a:rPr>
              <a:t>Extracts the required attributes </a:t>
            </a:r>
            <a:endParaRPr sz="900" b="0" i="0" u="none" strike="noStrike" cap="none">
              <a:solidFill>
                <a:srgbClr val="000000"/>
              </a:solidFill>
              <a:latin typeface="Montserrat Medium"/>
              <a:ea typeface="Montserrat Medium"/>
              <a:cs typeface="Montserrat Medium"/>
              <a:sym typeface="Montserrat Medium"/>
            </a:endParaRPr>
          </a:p>
        </p:txBody>
      </p:sp>
      <p:sp>
        <p:nvSpPr>
          <p:cNvPr id="135" name="Google Shape;135;p18"/>
          <p:cNvSpPr/>
          <p:nvPr/>
        </p:nvSpPr>
        <p:spPr>
          <a:xfrm>
            <a:off x="3613884" y="1419433"/>
            <a:ext cx="2918700" cy="1551300"/>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8"/>
          <p:cNvSpPr/>
          <p:nvPr/>
        </p:nvSpPr>
        <p:spPr>
          <a:xfrm>
            <a:off x="6884212" y="1874876"/>
            <a:ext cx="1235100" cy="600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0" i="0" u="none" strike="noStrike" cap="none">
                <a:solidFill>
                  <a:srgbClr val="000000"/>
                </a:solidFill>
                <a:latin typeface="Montserrat Medium"/>
                <a:ea typeface="Montserrat Medium"/>
                <a:cs typeface="Montserrat Medium"/>
                <a:sym typeface="Montserrat Medium"/>
              </a:rPr>
              <a:t>C</a:t>
            </a:r>
            <a:r>
              <a:rPr lang="en" sz="1200">
                <a:latin typeface="Montserrat Medium"/>
                <a:ea typeface="Montserrat Medium"/>
                <a:cs typeface="Montserrat Medium"/>
                <a:sym typeface="Montserrat Medium"/>
              </a:rPr>
              <a:t>onvert the data into</a:t>
            </a:r>
            <a:endParaRPr sz="1200" b="0" i="0" u="none" strike="noStrike" cap="none">
              <a:solidFill>
                <a:srgbClr val="000000"/>
              </a:solidFill>
              <a:latin typeface="Montserrat Medium"/>
              <a:ea typeface="Montserrat Medium"/>
              <a:cs typeface="Montserrat Medium"/>
              <a:sym typeface="Montserrat Medium"/>
            </a:endParaRPr>
          </a:p>
        </p:txBody>
      </p:sp>
      <p:sp>
        <p:nvSpPr>
          <p:cNvPr id="137" name="Google Shape;137;p18"/>
          <p:cNvSpPr/>
          <p:nvPr/>
        </p:nvSpPr>
        <p:spPr>
          <a:xfrm>
            <a:off x="3720812" y="1939941"/>
            <a:ext cx="1134900" cy="51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rgbClr val="434343"/>
                </a:solidFill>
                <a:latin typeface="Montserrat Medium"/>
                <a:ea typeface="Montserrat Medium"/>
                <a:cs typeface="Montserrat Medium"/>
                <a:sym typeface="Montserrat Medium"/>
              </a:rPr>
              <a:t>Data Collection</a:t>
            </a:r>
            <a:endParaRPr sz="1200" b="0" i="0" u="none" strike="noStrike" cap="none">
              <a:solidFill>
                <a:srgbClr val="434343"/>
              </a:solidFill>
              <a:latin typeface="Montserrat Medium"/>
              <a:ea typeface="Montserrat Medium"/>
              <a:cs typeface="Montserrat Medium"/>
              <a:sym typeface="Montserrat Medium"/>
            </a:endParaRPr>
          </a:p>
        </p:txBody>
      </p:sp>
      <p:sp>
        <p:nvSpPr>
          <p:cNvPr id="138" name="Google Shape;138;p18"/>
          <p:cNvSpPr txBox="1"/>
          <p:nvPr/>
        </p:nvSpPr>
        <p:spPr>
          <a:xfrm>
            <a:off x="5142247" y="1532665"/>
            <a:ext cx="1235100" cy="407400"/>
          </a:xfrm>
          <a:prstGeom prst="rect">
            <a:avLst/>
          </a:prstGeom>
          <a:solidFill>
            <a:srgbClr val="24B484">
              <a:alpha val="7450"/>
            </a:srgbClr>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a:latin typeface="Montserrat Medium"/>
                <a:ea typeface="Montserrat Medium"/>
                <a:cs typeface="Montserrat Medium"/>
                <a:sym typeface="Montserrat Medium"/>
              </a:rPr>
              <a:t>Identify the type of data</a:t>
            </a:r>
            <a:endParaRPr sz="900" b="0" i="0" u="none" strike="noStrike" cap="none">
              <a:solidFill>
                <a:srgbClr val="000000"/>
              </a:solidFill>
              <a:latin typeface="Montserrat Medium"/>
              <a:ea typeface="Montserrat Medium"/>
              <a:cs typeface="Montserrat Medium"/>
              <a:sym typeface="Montserrat Medium"/>
            </a:endParaRPr>
          </a:p>
        </p:txBody>
      </p:sp>
      <p:sp>
        <p:nvSpPr>
          <p:cNvPr id="139" name="Google Shape;139;p18"/>
          <p:cNvSpPr txBox="1"/>
          <p:nvPr/>
        </p:nvSpPr>
        <p:spPr>
          <a:xfrm>
            <a:off x="5142247" y="1986136"/>
            <a:ext cx="1235100" cy="407400"/>
          </a:xfrm>
          <a:prstGeom prst="rect">
            <a:avLst/>
          </a:prstGeom>
          <a:solidFill>
            <a:srgbClr val="24B484">
              <a:alpha val="7450"/>
            </a:srgbClr>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0" i="0" u="none" strike="noStrike" cap="none">
                <a:solidFill>
                  <a:srgbClr val="000000"/>
                </a:solidFill>
                <a:latin typeface="Montserrat Medium"/>
                <a:ea typeface="Montserrat Medium"/>
                <a:cs typeface="Montserrat Medium"/>
                <a:sym typeface="Montserrat Medium"/>
              </a:rPr>
              <a:t>Attribute </a:t>
            </a:r>
            <a:r>
              <a:rPr lang="en" sz="900">
                <a:latin typeface="Montserrat Medium"/>
                <a:ea typeface="Montserrat Medium"/>
                <a:cs typeface="Montserrat Medium"/>
                <a:sym typeface="Montserrat Medium"/>
              </a:rPr>
              <a:t>Classification</a:t>
            </a:r>
            <a:endParaRPr sz="900" b="0" i="0" u="none" strike="noStrike" cap="none">
              <a:solidFill>
                <a:srgbClr val="000000"/>
              </a:solidFill>
              <a:latin typeface="Montserrat Medium"/>
              <a:ea typeface="Montserrat Medium"/>
              <a:cs typeface="Montserrat Medium"/>
              <a:sym typeface="Montserrat Medium"/>
            </a:endParaRPr>
          </a:p>
        </p:txBody>
      </p:sp>
      <p:sp>
        <p:nvSpPr>
          <p:cNvPr id="140" name="Google Shape;140;p18"/>
          <p:cNvSpPr txBox="1"/>
          <p:nvPr/>
        </p:nvSpPr>
        <p:spPr>
          <a:xfrm>
            <a:off x="5142247" y="2443433"/>
            <a:ext cx="1235100" cy="407400"/>
          </a:xfrm>
          <a:prstGeom prst="rect">
            <a:avLst/>
          </a:prstGeom>
          <a:solidFill>
            <a:srgbClr val="24B484">
              <a:alpha val="7450"/>
            </a:srgbClr>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dirty="0">
                <a:solidFill>
                  <a:srgbClr val="000000"/>
                </a:solidFill>
                <a:latin typeface="Montserrat Medium"/>
                <a:ea typeface="Montserrat Medium"/>
                <a:cs typeface="Montserrat Medium"/>
                <a:sym typeface="Montserrat Medium"/>
              </a:rPr>
              <a:t>Identify the size of data</a:t>
            </a:r>
            <a:endParaRPr sz="800" b="0" i="0" u="none" strike="noStrike" cap="none" dirty="0">
              <a:solidFill>
                <a:srgbClr val="000000"/>
              </a:solidFill>
              <a:latin typeface="Montserrat Medium"/>
              <a:ea typeface="Montserrat Medium"/>
              <a:cs typeface="Montserrat Medium"/>
              <a:sym typeface="Montserrat Medium"/>
            </a:endParaRPr>
          </a:p>
        </p:txBody>
      </p:sp>
      <p:cxnSp>
        <p:nvCxnSpPr>
          <p:cNvPr id="141" name="Google Shape;141;p18"/>
          <p:cNvCxnSpPr>
            <a:stCxn id="137" idx="3"/>
            <a:endCxn id="138" idx="1"/>
          </p:cNvCxnSpPr>
          <p:nvPr/>
        </p:nvCxnSpPr>
        <p:spPr>
          <a:xfrm rot="10800000" flipH="1">
            <a:off x="4855712" y="1736241"/>
            <a:ext cx="286500" cy="462300"/>
          </a:xfrm>
          <a:prstGeom prst="straightConnector1">
            <a:avLst/>
          </a:prstGeom>
          <a:noFill/>
          <a:ln w="9525" cap="flat" cmpd="sng">
            <a:solidFill>
              <a:srgbClr val="595959"/>
            </a:solidFill>
            <a:prstDash val="solid"/>
            <a:round/>
            <a:headEnd type="none" w="sm" len="sm"/>
            <a:tailEnd type="none" w="sm" len="sm"/>
          </a:ln>
        </p:spPr>
      </p:cxnSp>
      <p:cxnSp>
        <p:nvCxnSpPr>
          <p:cNvPr id="142" name="Google Shape;142;p18"/>
          <p:cNvCxnSpPr>
            <a:stCxn id="137" idx="3"/>
            <a:endCxn id="139" idx="1"/>
          </p:cNvCxnSpPr>
          <p:nvPr/>
        </p:nvCxnSpPr>
        <p:spPr>
          <a:xfrm rot="10800000" flipH="1">
            <a:off x="4855712" y="2189841"/>
            <a:ext cx="286500" cy="8700"/>
          </a:xfrm>
          <a:prstGeom prst="straightConnector1">
            <a:avLst/>
          </a:prstGeom>
          <a:noFill/>
          <a:ln w="9525" cap="flat" cmpd="sng">
            <a:solidFill>
              <a:srgbClr val="595959"/>
            </a:solidFill>
            <a:prstDash val="solid"/>
            <a:round/>
            <a:headEnd type="none" w="sm" len="sm"/>
            <a:tailEnd type="none" w="sm" len="sm"/>
          </a:ln>
        </p:spPr>
      </p:cxnSp>
      <p:cxnSp>
        <p:nvCxnSpPr>
          <p:cNvPr id="143" name="Google Shape;143;p18"/>
          <p:cNvCxnSpPr>
            <a:stCxn id="137" idx="3"/>
            <a:endCxn id="140" idx="1"/>
          </p:cNvCxnSpPr>
          <p:nvPr/>
        </p:nvCxnSpPr>
        <p:spPr>
          <a:xfrm>
            <a:off x="4855712" y="2198541"/>
            <a:ext cx="286500" cy="448500"/>
          </a:xfrm>
          <a:prstGeom prst="straightConnector1">
            <a:avLst/>
          </a:prstGeom>
          <a:noFill/>
          <a:ln w="9525" cap="flat" cmpd="sng">
            <a:solidFill>
              <a:srgbClr val="595959"/>
            </a:solidFill>
            <a:prstDash val="solid"/>
            <a:round/>
            <a:headEnd type="none" w="sm" len="sm"/>
            <a:tailEnd type="none" w="sm" len="sm"/>
          </a:ln>
        </p:spPr>
      </p:cxnSp>
      <p:sp>
        <p:nvSpPr>
          <p:cNvPr id="144" name="Google Shape;144;p18"/>
          <p:cNvSpPr txBox="1"/>
          <p:nvPr/>
        </p:nvSpPr>
        <p:spPr>
          <a:xfrm>
            <a:off x="2343558" y="2047096"/>
            <a:ext cx="925500" cy="7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900">
                <a:latin typeface="Montserrat Medium"/>
                <a:ea typeface="Montserrat Medium"/>
                <a:cs typeface="Montserrat Medium"/>
                <a:sym typeface="Montserrat Medium"/>
              </a:rPr>
              <a:t>Repeat the same process till the last page</a:t>
            </a:r>
            <a:endParaRPr sz="900" b="0" i="0" u="none" strike="noStrike" cap="none">
              <a:solidFill>
                <a:srgbClr val="000000"/>
              </a:solidFill>
              <a:latin typeface="Arial"/>
              <a:ea typeface="Arial"/>
              <a:cs typeface="Arial"/>
              <a:sym typeface="Arial"/>
            </a:endParaRPr>
          </a:p>
        </p:txBody>
      </p:sp>
      <p:cxnSp>
        <p:nvCxnSpPr>
          <p:cNvPr id="145" name="Google Shape;145;p18"/>
          <p:cNvCxnSpPr/>
          <p:nvPr/>
        </p:nvCxnSpPr>
        <p:spPr>
          <a:xfrm rot="10800000" flipH="1">
            <a:off x="6532456" y="2172321"/>
            <a:ext cx="479400" cy="5700"/>
          </a:xfrm>
          <a:prstGeom prst="straightConnector1">
            <a:avLst/>
          </a:prstGeom>
          <a:noFill/>
          <a:ln w="9525" cap="flat" cmpd="sng">
            <a:solidFill>
              <a:srgbClr val="B7B7B7"/>
            </a:solidFill>
            <a:prstDash val="solid"/>
            <a:round/>
            <a:headEnd type="none" w="sm" len="sm"/>
            <a:tailEnd type="triangle" w="med" len="med"/>
          </a:ln>
        </p:spPr>
      </p:cxnSp>
      <p:pic>
        <p:nvPicPr>
          <p:cNvPr id="146" name="Google Shape;146;p18"/>
          <p:cNvPicPr preferRelativeResize="0"/>
          <p:nvPr/>
        </p:nvPicPr>
        <p:blipFill rotWithShape="1">
          <a:blip r:embed="rId4">
            <a:alphaModFix/>
          </a:blip>
          <a:srcRect t="4246" b="13940"/>
          <a:stretch/>
        </p:blipFill>
        <p:spPr>
          <a:xfrm>
            <a:off x="2648925" y="1611200"/>
            <a:ext cx="341500" cy="319200"/>
          </a:xfrm>
          <a:prstGeom prst="rect">
            <a:avLst/>
          </a:prstGeom>
          <a:noFill/>
          <a:ln>
            <a:noFill/>
          </a:ln>
        </p:spPr>
      </p:pic>
      <p:pic>
        <p:nvPicPr>
          <p:cNvPr id="147" name="Google Shape;147;p18"/>
          <p:cNvPicPr preferRelativeResize="0"/>
          <p:nvPr/>
        </p:nvPicPr>
        <p:blipFill rotWithShape="1">
          <a:blip r:embed="rId5">
            <a:alphaModFix/>
          </a:blip>
          <a:srcRect t="4245" b="4254"/>
          <a:stretch/>
        </p:blipFill>
        <p:spPr>
          <a:xfrm>
            <a:off x="747439" y="1624899"/>
            <a:ext cx="341502" cy="356988"/>
          </a:xfrm>
          <a:prstGeom prst="rect">
            <a:avLst/>
          </a:prstGeom>
          <a:noFill/>
          <a:ln>
            <a:noFill/>
          </a:ln>
        </p:spPr>
      </p:pic>
      <p:pic>
        <p:nvPicPr>
          <p:cNvPr id="148" name="Google Shape;148;p18"/>
          <p:cNvPicPr preferRelativeResize="0"/>
          <p:nvPr/>
        </p:nvPicPr>
        <p:blipFill rotWithShape="1">
          <a:blip r:embed="rId6">
            <a:alphaModFix/>
          </a:blip>
          <a:srcRect t="9090" b="9082"/>
          <a:stretch/>
        </p:blipFill>
        <p:spPr>
          <a:xfrm>
            <a:off x="1660226" y="1630318"/>
            <a:ext cx="341502" cy="319235"/>
          </a:xfrm>
          <a:prstGeom prst="rect">
            <a:avLst/>
          </a:prstGeom>
          <a:noFill/>
          <a:ln>
            <a:noFill/>
          </a:ln>
        </p:spPr>
      </p:pic>
      <p:cxnSp>
        <p:nvCxnSpPr>
          <p:cNvPr id="149" name="Google Shape;149;p18"/>
          <p:cNvCxnSpPr/>
          <p:nvPr/>
        </p:nvCxnSpPr>
        <p:spPr>
          <a:xfrm rot="10800000" flipH="1">
            <a:off x="1171275" y="1781085"/>
            <a:ext cx="351900" cy="3000"/>
          </a:xfrm>
          <a:prstGeom prst="straightConnector1">
            <a:avLst/>
          </a:prstGeom>
          <a:noFill/>
          <a:ln w="9525" cap="flat" cmpd="sng">
            <a:solidFill>
              <a:srgbClr val="B7B7B7"/>
            </a:solidFill>
            <a:prstDash val="solid"/>
            <a:round/>
            <a:headEnd type="none" w="sm" len="sm"/>
            <a:tailEnd type="triangle" w="med" len="med"/>
          </a:ln>
        </p:spPr>
      </p:cxnSp>
      <p:cxnSp>
        <p:nvCxnSpPr>
          <p:cNvPr id="150" name="Google Shape;150;p18"/>
          <p:cNvCxnSpPr/>
          <p:nvPr/>
        </p:nvCxnSpPr>
        <p:spPr>
          <a:xfrm rot="10800000" flipH="1">
            <a:off x="2082077" y="1781085"/>
            <a:ext cx="351900" cy="3000"/>
          </a:xfrm>
          <a:prstGeom prst="straightConnector1">
            <a:avLst/>
          </a:prstGeom>
          <a:noFill/>
          <a:ln w="9525" cap="flat" cmpd="sng">
            <a:solidFill>
              <a:srgbClr val="B7B7B7"/>
            </a:solidFill>
            <a:prstDash val="solid"/>
            <a:round/>
            <a:headEnd type="none" w="sm" len="sm"/>
            <a:tailEnd type="triangle" w="med" len="med"/>
          </a:ln>
        </p:spPr>
      </p:cxnSp>
      <p:cxnSp>
        <p:nvCxnSpPr>
          <p:cNvPr id="151" name="Google Shape;151;p18"/>
          <p:cNvCxnSpPr/>
          <p:nvPr/>
        </p:nvCxnSpPr>
        <p:spPr>
          <a:xfrm rot="10800000" flipH="1">
            <a:off x="3068780" y="1781085"/>
            <a:ext cx="351900" cy="3000"/>
          </a:xfrm>
          <a:prstGeom prst="straightConnector1">
            <a:avLst/>
          </a:prstGeom>
          <a:noFill/>
          <a:ln w="9525" cap="flat" cmpd="sng">
            <a:solidFill>
              <a:srgbClr val="B7B7B7"/>
            </a:solidFill>
            <a:prstDash val="solid"/>
            <a:round/>
            <a:headEnd type="none" w="sm" len="sm"/>
            <a:tailEnd type="triangle" w="med" len="med"/>
          </a:ln>
        </p:spPr>
      </p:cxnSp>
      <p:sp>
        <p:nvSpPr>
          <p:cNvPr id="152" name="Google Shape;152;p18"/>
          <p:cNvSpPr/>
          <p:nvPr/>
        </p:nvSpPr>
        <p:spPr>
          <a:xfrm>
            <a:off x="0" y="0"/>
            <a:ext cx="6935400" cy="83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dirty="0">
                <a:solidFill>
                  <a:srgbClr val="FFFFFF"/>
                </a:solidFill>
                <a:latin typeface="Montserrat"/>
                <a:ea typeface="Montserrat"/>
                <a:cs typeface="Montserrat"/>
                <a:sym typeface="Montserrat"/>
              </a:rPr>
              <a:t>Flowchart  - Web Scraping Steps</a:t>
            </a:r>
            <a:endParaRPr sz="1400" b="1" i="0" u="none" strike="noStrike" cap="none" dirty="0">
              <a:solidFill>
                <a:srgbClr val="FFFFFF"/>
              </a:solidFill>
              <a:latin typeface="Montserrat"/>
              <a:ea typeface="Montserrat"/>
              <a:cs typeface="Montserrat"/>
              <a:sym typeface="Montserrat"/>
            </a:endParaRPr>
          </a:p>
        </p:txBody>
      </p:sp>
      <p:pic>
        <p:nvPicPr>
          <p:cNvPr id="153" name="Google Shape;153;p18"/>
          <p:cNvPicPr preferRelativeResize="0"/>
          <p:nvPr/>
        </p:nvPicPr>
        <p:blipFill>
          <a:blip r:embed="rId7">
            <a:alphaModFix/>
          </a:blip>
          <a:stretch>
            <a:fillRect/>
          </a:stretch>
        </p:blipFill>
        <p:spPr>
          <a:xfrm>
            <a:off x="7251124" y="0"/>
            <a:ext cx="1892875" cy="648975"/>
          </a:xfrm>
          <a:prstGeom prst="rect">
            <a:avLst/>
          </a:prstGeom>
          <a:noFill/>
          <a:ln>
            <a:noFill/>
          </a:ln>
        </p:spPr>
      </p:pic>
      <p:sp>
        <p:nvSpPr>
          <p:cNvPr id="154" name="Google Shape;154;p18"/>
          <p:cNvSpPr txBox="1"/>
          <p:nvPr/>
        </p:nvSpPr>
        <p:spPr>
          <a:xfrm>
            <a:off x="297875" y="3028100"/>
            <a:ext cx="8676900" cy="3192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50"/>
              <a:buFont typeface="Calibri"/>
              <a:buNone/>
            </a:pPr>
            <a:r>
              <a:rPr lang="en" b="1">
                <a:solidFill>
                  <a:srgbClr val="E06666"/>
                </a:solidFill>
                <a:latin typeface="Calibri"/>
                <a:ea typeface="Calibri"/>
                <a:cs typeface="Calibri"/>
                <a:sym typeface="Calibri"/>
              </a:rPr>
              <a:t>HTML Parser </a:t>
            </a:r>
            <a:endParaRPr b="0" i="0" u="none" strike="noStrike" cap="none">
              <a:solidFill>
                <a:srgbClr val="E06666"/>
              </a:solidFill>
              <a:latin typeface="Arial"/>
              <a:ea typeface="Arial"/>
              <a:cs typeface="Arial"/>
              <a:sym typeface="Arial"/>
            </a:endParaRPr>
          </a:p>
        </p:txBody>
      </p:sp>
      <p:sp>
        <p:nvSpPr>
          <p:cNvPr id="155" name="Google Shape;155;p18"/>
          <p:cNvSpPr/>
          <p:nvPr/>
        </p:nvSpPr>
        <p:spPr>
          <a:xfrm>
            <a:off x="364375" y="4104496"/>
            <a:ext cx="925500" cy="92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900">
                <a:latin typeface="Montserrat Medium"/>
                <a:ea typeface="Montserrat Medium"/>
                <a:cs typeface="Montserrat Medium"/>
                <a:sym typeface="Montserrat Medium"/>
              </a:rPr>
              <a:t>Use of custom header to avoid html content backlog</a:t>
            </a:r>
            <a:endParaRPr sz="900" b="0" i="0" u="none" strike="noStrike" cap="none">
              <a:solidFill>
                <a:srgbClr val="000000"/>
              </a:solidFill>
              <a:latin typeface="Montserrat Medium"/>
              <a:ea typeface="Montserrat Medium"/>
              <a:cs typeface="Montserrat Medium"/>
              <a:sym typeface="Montserrat Medium"/>
            </a:endParaRPr>
          </a:p>
        </p:txBody>
      </p:sp>
      <p:sp>
        <p:nvSpPr>
          <p:cNvPr id="156" name="Google Shape;156;p18"/>
          <p:cNvSpPr/>
          <p:nvPr/>
        </p:nvSpPr>
        <p:spPr>
          <a:xfrm>
            <a:off x="1286586" y="4104496"/>
            <a:ext cx="925500" cy="7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900">
                <a:latin typeface="Montserrat Medium"/>
                <a:ea typeface="Montserrat Medium"/>
                <a:cs typeface="Montserrat Medium"/>
                <a:sym typeface="Montserrat Medium"/>
              </a:rPr>
              <a:t>Identify html tags for required attributes </a:t>
            </a:r>
            <a:endParaRPr sz="900" b="0" i="0" u="none" strike="noStrike" cap="none">
              <a:solidFill>
                <a:srgbClr val="000000"/>
              </a:solidFill>
              <a:latin typeface="Montserrat Medium"/>
              <a:ea typeface="Montserrat Medium"/>
              <a:cs typeface="Montserrat Medium"/>
              <a:sym typeface="Montserrat Medium"/>
            </a:endParaRPr>
          </a:p>
        </p:txBody>
      </p:sp>
      <p:sp>
        <p:nvSpPr>
          <p:cNvPr id="157" name="Google Shape;157;p18"/>
          <p:cNvSpPr/>
          <p:nvPr/>
        </p:nvSpPr>
        <p:spPr>
          <a:xfrm>
            <a:off x="3537684" y="3476833"/>
            <a:ext cx="2918700" cy="1551300"/>
          </a:xfrm>
          <a:prstGeom prst="rect">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8"/>
          <p:cNvSpPr/>
          <p:nvPr/>
        </p:nvSpPr>
        <p:spPr>
          <a:xfrm>
            <a:off x="6808012" y="3932276"/>
            <a:ext cx="1235100" cy="600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200" b="0" i="0" u="none" strike="noStrike" cap="none">
                <a:solidFill>
                  <a:srgbClr val="000000"/>
                </a:solidFill>
                <a:latin typeface="Montserrat Medium"/>
                <a:ea typeface="Montserrat Medium"/>
                <a:cs typeface="Montserrat Medium"/>
                <a:sym typeface="Montserrat Medium"/>
              </a:rPr>
              <a:t>C</a:t>
            </a:r>
            <a:r>
              <a:rPr lang="en" sz="1200">
                <a:latin typeface="Montserrat Medium"/>
                <a:ea typeface="Montserrat Medium"/>
                <a:cs typeface="Montserrat Medium"/>
                <a:sym typeface="Montserrat Medium"/>
              </a:rPr>
              <a:t>onvert the data into</a:t>
            </a:r>
            <a:endParaRPr sz="1200" b="0" i="0" u="none" strike="noStrike" cap="none">
              <a:solidFill>
                <a:srgbClr val="000000"/>
              </a:solidFill>
              <a:latin typeface="Montserrat Medium"/>
              <a:ea typeface="Montserrat Medium"/>
              <a:cs typeface="Montserrat Medium"/>
              <a:sym typeface="Montserrat Medium"/>
            </a:endParaRPr>
          </a:p>
        </p:txBody>
      </p:sp>
      <p:sp>
        <p:nvSpPr>
          <p:cNvPr id="159" name="Google Shape;159;p18"/>
          <p:cNvSpPr/>
          <p:nvPr/>
        </p:nvSpPr>
        <p:spPr>
          <a:xfrm>
            <a:off x="3644612" y="3997341"/>
            <a:ext cx="1134900" cy="51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rgbClr val="434343"/>
                </a:solidFill>
                <a:latin typeface="Montserrat Medium"/>
                <a:ea typeface="Montserrat Medium"/>
                <a:cs typeface="Montserrat Medium"/>
                <a:sym typeface="Montserrat Medium"/>
              </a:rPr>
              <a:t>Data Collection</a:t>
            </a:r>
            <a:endParaRPr sz="1200" b="0" i="0" u="none" strike="noStrike" cap="none">
              <a:solidFill>
                <a:srgbClr val="434343"/>
              </a:solidFill>
              <a:latin typeface="Montserrat Medium"/>
              <a:ea typeface="Montserrat Medium"/>
              <a:cs typeface="Montserrat Medium"/>
              <a:sym typeface="Montserrat Medium"/>
            </a:endParaRPr>
          </a:p>
        </p:txBody>
      </p:sp>
      <p:sp>
        <p:nvSpPr>
          <p:cNvPr id="160" name="Google Shape;160;p18"/>
          <p:cNvSpPr txBox="1"/>
          <p:nvPr/>
        </p:nvSpPr>
        <p:spPr>
          <a:xfrm>
            <a:off x="5066047" y="3590065"/>
            <a:ext cx="1235100" cy="407400"/>
          </a:xfrm>
          <a:prstGeom prst="rect">
            <a:avLst/>
          </a:prstGeom>
          <a:solidFill>
            <a:srgbClr val="FCE5CD"/>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a:latin typeface="Montserrat Medium"/>
                <a:ea typeface="Montserrat Medium"/>
                <a:cs typeface="Montserrat Medium"/>
                <a:sym typeface="Montserrat Medium"/>
              </a:rPr>
              <a:t>Identify the type of data</a:t>
            </a:r>
            <a:endParaRPr sz="900" b="0" i="0" u="none" strike="noStrike" cap="none">
              <a:solidFill>
                <a:srgbClr val="000000"/>
              </a:solidFill>
              <a:latin typeface="Montserrat Medium"/>
              <a:ea typeface="Montserrat Medium"/>
              <a:cs typeface="Montserrat Medium"/>
              <a:sym typeface="Montserrat Medium"/>
            </a:endParaRPr>
          </a:p>
        </p:txBody>
      </p:sp>
      <p:sp>
        <p:nvSpPr>
          <p:cNvPr id="161" name="Google Shape;161;p18"/>
          <p:cNvSpPr txBox="1"/>
          <p:nvPr/>
        </p:nvSpPr>
        <p:spPr>
          <a:xfrm>
            <a:off x="5066047" y="4043536"/>
            <a:ext cx="1235100" cy="407400"/>
          </a:xfrm>
          <a:prstGeom prst="rect">
            <a:avLst/>
          </a:prstGeom>
          <a:solidFill>
            <a:srgbClr val="FCE5CD"/>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0" i="0" u="none" strike="noStrike" cap="none">
                <a:solidFill>
                  <a:srgbClr val="000000"/>
                </a:solidFill>
                <a:latin typeface="Montserrat Medium"/>
                <a:ea typeface="Montserrat Medium"/>
                <a:cs typeface="Montserrat Medium"/>
                <a:sym typeface="Montserrat Medium"/>
              </a:rPr>
              <a:t>Attribute </a:t>
            </a:r>
            <a:r>
              <a:rPr lang="en" sz="900">
                <a:latin typeface="Montserrat Medium"/>
                <a:ea typeface="Montserrat Medium"/>
                <a:cs typeface="Montserrat Medium"/>
                <a:sym typeface="Montserrat Medium"/>
              </a:rPr>
              <a:t>Classification</a:t>
            </a:r>
            <a:endParaRPr sz="900" b="0" i="0" u="none" strike="noStrike" cap="none">
              <a:solidFill>
                <a:srgbClr val="000000"/>
              </a:solidFill>
              <a:latin typeface="Montserrat Medium"/>
              <a:ea typeface="Montserrat Medium"/>
              <a:cs typeface="Montserrat Medium"/>
              <a:sym typeface="Montserrat Medium"/>
            </a:endParaRPr>
          </a:p>
        </p:txBody>
      </p:sp>
      <p:sp>
        <p:nvSpPr>
          <p:cNvPr id="162" name="Google Shape;162;p18"/>
          <p:cNvSpPr txBox="1"/>
          <p:nvPr/>
        </p:nvSpPr>
        <p:spPr>
          <a:xfrm>
            <a:off x="5066047" y="4500833"/>
            <a:ext cx="1235100" cy="407400"/>
          </a:xfrm>
          <a:prstGeom prst="rect">
            <a:avLst/>
          </a:prstGeom>
          <a:solidFill>
            <a:srgbClr val="FCE5CD"/>
          </a:solidFill>
          <a:ln w="9525" cap="flat" cmpd="sng">
            <a:solidFill>
              <a:srgbClr val="B6BDC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000000"/>
                </a:solidFill>
                <a:latin typeface="Montserrat Medium"/>
                <a:ea typeface="Montserrat Medium"/>
                <a:cs typeface="Montserrat Medium"/>
                <a:sym typeface="Montserrat Medium"/>
              </a:rPr>
              <a:t>Identify the size of data</a:t>
            </a:r>
            <a:endParaRPr lang="en-US" sz="800" b="0" i="0" u="none" strike="noStrike" cap="none" dirty="0">
              <a:solidFill>
                <a:srgbClr val="000000"/>
              </a:solidFill>
              <a:latin typeface="Montserrat Medium"/>
              <a:ea typeface="Montserrat Medium"/>
              <a:cs typeface="Montserrat Medium"/>
              <a:sym typeface="Montserrat Medium"/>
            </a:endParaRPr>
          </a:p>
        </p:txBody>
      </p:sp>
      <p:cxnSp>
        <p:nvCxnSpPr>
          <p:cNvPr id="163" name="Google Shape;163;p18"/>
          <p:cNvCxnSpPr>
            <a:stCxn id="159" idx="3"/>
            <a:endCxn id="160" idx="1"/>
          </p:cNvCxnSpPr>
          <p:nvPr/>
        </p:nvCxnSpPr>
        <p:spPr>
          <a:xfrm rot="10800000" flipH="1">
            <a:off x="4779512" y="3793641"/>
            <a:ext cx="286500" cy="462300"/>
          </a:xfrm>
          <a:prstGeom prst="straightConnector1">
            <a:avLst/>
          </a:prstGeom>
          <a:noFill/>
          <a:ln w="9525" cap="flat" cmpd="sng">
            <a:solidFill>
              <a:srgbClr val="595959"/>
            </a:solidFill>
            <a:prstDash val="solid"/>
            <a:round/>
            <a:headEnd type="none" w="sm" len="sm"/>
            <a:tailEnd type="none" w="sm" len="sm"/>
          </a:ln>
        </p:spPr>
      </p:cxnSp>
      <p:cxnSp>
        <p:nvCxnSpPr>
          <p:cNvPr id="164" name="Google Shape;164;p18"/>
          <p:cNvCxnSpPr>
            <a:stCxn id="159" idx="3"/>
            <a:endCxn id="161" idx="1"/>
          </p:cNvCxnSpPr>
          <p:nvPr/>
        </p:nvCxnSpPr>
        <p:spPr>
          <a:xfrm rot="10800000" flipH="1">
            <a:off x="4779512" y="4247241"/>
            <a:ext cx="286500" cy="8700"/>
          </a:xfrm>
          <a:prstGeom prst="straightConnector1">
            <a:avLst/>
          </a:prstGeom>
          <a:noFill/>
          <a:ln w="9525" cap="flat" cmpd="sng">
            <a:solidFill>
              <a:srgbClr val="595959"/>
            </a:solidFill>
            <a:prstDash val="solid"/>
            <a:round/>
            <a:headEnd type="none" w="sm" len="sm"/>
            <a:tailEnd type="none" w="sm" len="sm"/>
          </a:ln>
        </p:spPr>
      </p:cxnSp>
      <p:cxnSp>
        <p:nvCxnSpPr>
          <p:cNvPr id="165" name="Google Shape;165;p18"/>
          <p:cNvCxnSpPr>
            <a:stCxn id="159" idx="3"/>
            <a:endCxn id="162" idx="1"/>
          </p:cNvCxnSpPr>
          <p:nvPr/>
        </p:nvCxnSpPr>
        <p:spPr>
          <a:xfrm>
            <a:off x="4779512" y="4255941"/>
            <a:ext cx="286500" cy="448500"/>
          </a:xfrm>
          <a:prstGeom prst="straightConnector1">
            <a:avLst/>
          </a:prstGeom>
          <a:noFill/>
          <a:ln w="9525" cap="flat" cmpd="sng">
            <a:solidFill>
              <a:srgbClr val="595959"/>
            </a:solidFill>
            <a:prstDash val="solid"/>
            <a:round/>
            <a:headEnd type="none" w="sm" len="sm"/>
            <a:tailEnd type="none" w="sm" len="sm"/>
          </a:ln>
        </p:spPr>
      </p:cxnSp>
      <p:sp>
        <p:nvSpPr>
          <p:cNvPr id="166" name="Google Shape;166;p18"/>
          <p:cNvSpPr txBox="1"/>
          <p:nvPr/>
        </p:nvSpPr>
        <p:spPr>
          <a:xfrm>
            <a:off x="2188908" y="4104500"/>
            <a:ext cx="1077000" cy="7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900">
                <a:latin typeface="Montserrat Medium"/>
                <a:ea typeface="Montserrat Medium"/>
                <a:cs typeface="Montserrat Medium"/>
                <a:sym typeface="Montserrat Medium"/>
              </a:rPr>
              <a:t>Extract the tag’s content and repeat the same process for all pages</a:t>
            </a:r>
            <a:endParaRPr sz="900" b="0" i="0" u="none" strike="noStrike" cap="none">
              <a:solidFill>
                <a:srgbClr val="000000"/>
              </a:solidFill>
              <a:latin typeface="Arial"/>
              <a:ea typeface="Arial"/>
              <a:cs typeface="Arial"/>
              <a:sym typeface="Arial"/>
            </a:endParaRPr>
          </a:p>
        </p:txBody>
      </p:sp>
      <p:cxnSp>
        <p:nvCxnSpPr>
          <p:cNvPr id="167" name="Google Shape;167;p18"/>
          <p:cNvCxnSpPr/>
          <p:nvPr/>
        </p:nvCxnSpPr>
        <p:spPr>
          <a:xfrm rot="10800000" flipH="1">
            <a:off x="6456256" y="4229721"/>
            <a:ext cx="479400" cy="5700"/>
          </a:xfrm>
          <a:prstGeom prst="straightConnector1">
            <a:avLst/>
          </a:prstGeom>
          <a:noFill/>
          <a:ln w="9525" cap="flat" cmpd="sng">
            <a:solidFill>
              <a:srgbClr val="B7B7B7"/>
            </a:solidFill>
            <a:prstDash val="solid"/>
            <a:round/>
            <a:headEnd type="none" w="sm" len="sm"/>
            <a:tailEnd type="triangle" w="med" len="med"/>
          </a:ln>
        </p:spPr>
      </p:cxnSp>
      <p:pic>
        <p:nvPicPr>
          <p:cNvPr id="168" name="Google Shape;168;p18"/>
          <p:cNvPicPr preferRelativeResize="0"/>
          <p:nvPr/>
        </p:nvPicPr>
        <p:blipFill rotWithShape="1">
          <a:blip r:embed="rId8">
            <a:alphaModFix/>
          </a:blip>
          <a:srcRect l="2171" r="2162"/>
          <a:stretch/>
        </p:blipFill>
        <p:spPr>
          <a:xfrm>
            <a:off x="2572714" y="3668600"/>
            <a:ext cx="341502" cy="356988"/>
          </a:xfrm>
          <a:prstGeom prst="rect">
            <a:avLst/>
          </a:prstGeom>
          <a:noFill/>
          <a:ln>
            <a:noFill/>
          </a:ln>
        </p:spPr>
      </p:pic>
      <p:pic>
        <p:nvPicPr>
          <p:cNvPr id="169" name="Google Shape;169;p18"/>
          <p:cNvPicPr preferRelativeResize="0"/>
          <p:nvPr/>
        </p:nvPicPr>
        <p:blipFill rotWithShape="1">
          <a:blip r:embed="rId9">
            <a:alphaModFix/>
          </a:blip>
          <a:srcRect l="2171" r="2162" b="10578"/>
          <a:stretch/>
        </p:blipFill>
        <p:spPr>
          <a:xfrm>
            <a:off x="671250" y="3682300"/>
            <a:ext cx="341500" cy="319225"/>
          </a:xfrm>
          <a:prstGeom prst="rect">
            <a:avLst/>
          </a:prstGeom>
          <a:noFill/>
          <a:ln>
            <a:noFill/>
          </a:ln>
        </p:spPr>
      </p:pic>
      <p:pic>
        <p:nvPicPr>
          <p:cNvPr id="170" name="Google Shape;170;p18"/>
          <p:cNvPicPr preferRelativeResize="0"/>
          <p:nvPr/>
        </p:nvPicPr>
        <p:blipFill rotWithShape="1">
          <a:blip r:embed="rId10">
            <a:alphaModFix/>
          </a:blip>
          <a:srcRect t="3262" b="14358"/>
          <a:stretch/>
        </p:blipFill>
        <p:spPr>
          <a:xfrm>
            <a:off x="1584025" y="3687724"/>
            <a:ext cx="341500" cy="281349"/>
          </a:xfrm>
          <a:prstGeom prst="rect">
            <a:avLst/>
          </a:prstGeom>
          <a:noFill/>
          <a:ln>
            <a:noFill/>
          </a:ln>
        </p:spPr>
      </p:pic>
      <p:cxnSp>
        <p:nvCxnSpPr>
          <p:cNvPr id="171" name="Google Shape;171;p18"/>
          <p:cNvCxnSpPr/>
          <p:nvPr/>
        </p:nvCxnSpPr>
        <p:spPr>
          <a:xfrm rot="10800000" flipH="1">
            <a:off x="1095075" y="3838485"/>
            <a:ext cx="351900" cy="3000"/>
          </a:xfrm>
          <a:prstGeom prst="straightConnector1">
            <a:avLst/>
          </a:prstGeom>
          <a:noFill/>
          <a:ln w="9525" cap="flat" cmpd="sng">
            <a:solidFill>
              <a:srgbClr val="B7B7B7"/>
            </a:solidFill>
            <a:prstDash val="solid"/>
            <a:round/>
            <a:headEnd type="none" w="sm" len="sm"/>
            <a:tailEnd type="triangle" w="med" len="med"/>
          </a:ln>
        </p:spPr>
      </p:cxnSp>
      <p:cxnSp>
        <p:nvCxnSpPr>
          <p:cNvPr id="172" name="Google Shape;172;p18"/>
          <p:cNvCxnSpPr/>
          <p:nvPr/>
        </p:nvCxnSpPr>
        <p:spPr>
          <a:xfrm rot="10800000" flipH="1">
            <a:off x="2005877" y="3838485"/>
            <a:ext cx="351900" cy="3000"/>
          </a:xfrm>
          <a:prstGeom prst="straightConnector1">
            <a:avLst/>
          </a:prstGeom>
          <a:noFill/>
          <a:ln w="9525" cap="flat" cmpd="sng">
            <a:solidFill>
              <a:srgbClr val="B7B7B7"/>
            </a:solidFill>
            <a:prstDash val="solid"/>
            <a:round/>
            <a:headEnd type="none" w="sm" len="sm"/>
            <a:tailEnd type="triangle" w="med" len="med"/>
          </a:ln>
        </p:spPr>
      </p:cxnSp>
      <p:cxnSp>
        <p:nvCxnSpPr>
          <p:cNvPr id="173" name="Google Shape;173;p18"/>
          <p:cNvCxnSpPr/>
          <p:nvPr/>
        </p:nvCxnSpPr>
        <p:spPr>
          <a:xfrm rot="10800000" flipH="1">
            <a:off x="2992580" y="3838485"/>
            <a:ext cx="351900" cy="3000"/>
          </a:xfrm>
          <a:prstGeom prst="straightConnector1">
            <a:avLst/>
          </a:prstGeom>
          <a:noFill/>
          <a:ln w="9525" cap="flat" cmpd="sng">
            <a:solidFill>
              <a:srgbClr val="B7B7B7"/>
            </a:solidFill>
            <a:prstDash val="solid"/>
            <a:round/>
            <a:headEnd type="none" w="sm" len="sm"/>
            <a:tailEnd type="triangle" w="med" len="med"/>
          </a:ln>
        </p:spPr>
      </p:cxnSp>
      <p:pic>
        <p:nvPicPr>
          <p:cNvPr id="174" name="Google Shape;174;p18"/>
          <p:cNvPicPr preferRelativeResize="0"/>
          <p:nvPr/>
        </p:nvPicPr>
        <p:blipFill rotWithShape="1">
          <a:blip r:embed="rId3">
            <a:alphaModFix/>
          </a:blip>
          <a:srcRect l="20767" r="18722" b="11762"/>
          <a:stretch/>
        </p:blipFill>
        <p:spPr>
          <a:xfrm>
            <a:off x="8064897" y="3546400"/>
            <a:ext cx="986125" cy="1438026"/>
          </a:xfrm>
          <a:prstGeom prst="rect">
            <a:avLst/>
          </a:prstGeom>
          <a:noFill/>
          <a:ln>
            <a:noFill/>
          </a:ln>
        </p:spPr>
      </p:pic>
      <p:sp>
        <p:nvSpPr>
          <p:cNvPr id="2" name="Google Shape;66;p14">
            <a:extLst>
              <a:ext uri="{FF2B5EF4-FFF2-40B4-BE49-F238E27FC236}">
                <a16:creationId xmlns:a16="http://schemas.microsoft.com/office/drawing/2014/main" id="{53AFEB29-383D-B2B4-2698-77D9CB70D727}"/>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5A504FF0-9ED1-EAF1-B51E-E451B88C56C3}"/>
              </a:ext>
            </a:extLst>
          </p:cNvPr>
          <p:cNvPicPr preferRelativeResize="0"/>
          <p:nvPr/>
        </p:nvPicPr>
        <p:blipFill rotWithShape="1">
          <a:blip r:embed="rId11">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50B2B827-173D-CFF9-9277-839C5DFD1EC1}"/>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5" name="Google Shape;71;p14">
            <a:extLst>
              <a:ext uri="{FF2B5EF4-FFF2-40B4-BE49-F238E27FC236}">
                <a16:creationId xmlns:a16="http://schemas.microsoft.com/office/drawing/2014/main" id="{B30C4065-90B7-29BF-DFCD-1349FC088E19}"/>
              </a:ext>
            </a:extLst>
          </p:cNvPr>
          <p:cNvPicPr preferRelativeResize="0"/>
          <p:nvPr/>
        </p:nvPicPr>
        <p:blipFill rotWithShape="1">
          <a:blip r:embed="rId12">
            <a:alphaModFix/>
          </a:blip>
          <a:srcRect/>
          <a:stretch/>
        </p:blipFill>
        <p:spPr>
          <a:xfrm flipH="1">
            <a:off x="7449911" y="874036"/>
            <a:ext cx="229160" cy="224187"/>
          </a:xfrm>
          <a:prstGeom prst="rect">
            <a:avLst/>
          </a:prstGeom>
          <a:noFill/>
          <a:ln>
            <a:noFill/>
          </a:ln>
        </p:spPr>
      </p:pic>
      <p:sp>
        <p:nvSpPr>
          <p:cNvPr id="6" name="Google Shape;75;p14">
            <a:extLst>
              <a:ext uri="{FF2B5EF4-FFF2-40B4-BE49-F238E27FC236}">
                <a16:creationId xmlns:a16="http://schemas.microsoft.com/office/drawing/2014/main" id="{B9415852-2E2D-7F69-4DF3-9A7F68428163}"/>
              </a:ext>
            </a:extLst>
          </p:cNvPr>
          <p:cNvSpPr/>
          <p:nvPr/>
        </p:nvSpPr>
        <p:spPr>
          <a:xfrm flipH="1">
            <a:off x="7767564" y="631784"/>
            <a:ext cx="555773" cy="5361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7" name="Google Shape;77;p14">
            <a:extLst>
              <a:ext uri="{FF2B5EF4-FFF2-40B4-BE49-F238E27FC236}">
                <a16:creationId xmlns:a16="http://schemas.microsoft.com/office/drawing/2014/main" id="{5E9FDCFF-9D3A-8DD5-284E-B068643EF5A7}"/>
              </a:ext>
            </a:extLst>
          </p:cNvPr>
          <p:cNvPicPr preferRelativeResize="0"/>
          <p:nvPr/>
        </p:nvPicPr>
        <p:blipFill rotWithShape="1">
          <a:blip r:embed="rId13">
            <a:alphaModFix/>
          </a:blip>
          <a:srcRect/>
          <a:stretch/>
        </p:blipFill>
        <p:spPr>
          <a:xfrm flipH="1">
            <a:off x="7913207" y="763409"/>
            <a:ext cx="315262" cy="315262"/>
          </a:xfrm>
          <a:prstGeom prst="rect">
            <a:avLst/>
          </a:prstGeom>
          <a:noFill/>
          <a:ln>
            <a:noFill/>
          </a:ln>
        </p:spPr>
      </p:pic>
      <p:sp>
        <p:nvSpPr>
          <p:cNvPr id="8" name="Google Shape;72;p14">
            <a:extLst>
              <a:ext uri="{FF2B5EF4-FFF2-40B4-BE49-F238E27FC236}">
                <a16:creationId xmlns:a16="http://schemas.microsoft.com/office/drawing/2014/main" id="{EEA6B225-2CEC-00E0-B230-6A5C25ED3DE8}"/>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4;p14">
            <a:extLst>
              <a:ext uri="{FF2B5EF4-FFF2-40B4-BE49-F238E27FC236}">
                <a16:creationId xmlns:a16="http://schemas.microsoft.com/office/drawing/2014/main" id="{C2DD2207-8D53-3C46-EC2F-8FF061462EF0}"/>
              </a:ext>
            </a:extLst>
          </p:cNvPr>
          <p:cNvPicPr preferRelativeResize="0"/>
          <p:nvPr/>
        </p:nvPicPr>
        <p:blipFill rotWithShape="1">
          <a:blip r:embed="rId14">
            <a:alphaModFix/>
          </a:blip>
          <a:srcRect/>
          <a:stretch/>
        </p:blipFill>
        <p:spPr>
          <a:xfrm>
            <a:off x="8457249" y="906948"/>
            <a:ext cx="151240" cy="151240"/>
          </a:xfrm>
          <a:prstGeom prst="rect">
            <a:avLst/>
          </a:prstGeom>
          <a:noFill/>
          <a:ln>
            <a:noFill/>
          </a:ln>
        </p:spPr>
      </p:pic>
      <p:sp>
        <p:nvSpPr>
          <p:cNvPr id="10" name="Google Shape;78;p14">
            <a:extLst>
              <a:ext uri="{FF2B5EF4-FFF2-40B4-BE49-F238E27FC236}">
                <a16:creationId xmlns:a16="http://schemas.microsoft.com/office/drawing/2014/main" id="{626550E4-3C21-7451-0FF7-5D2FC52D134C}"/>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80;p14">
            <a:extLst>
              <a:ext uri="{FF2B5EF4-FFF2-40B4-BE49-F238E27FC236}">
                <a16:creationId xmlns:a16="http://schemas.microsoft.com/office/drawing/2014/main" id="{231AE008-4D20-D605-A183-1ECAAC69B829}"/>
              </a:ext>
            </a:extLst>
          </p:cNvPr>
          <p:cNvPicPr preferRelativeResize="0"/>
          <p:nvPr/>
        </p:nvPicPr>
        <p:blipFill rotWithShape="1">
          <a:blip r:embed="rId15">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3;p17">
            <a:extLst>
              <a:ext uri="{FF2B5EF4-FFF2-40B4-BE49-F238E27FC236}">
                <a16:creationId xmlns:a16="http://schemas.microsoft.com/office/drawing/2014/main" id="{7B7F74BD-AE2D-1343-D6B5-88A056979E30}"/>
              </a:ext>
            </a:extLst>
          </p:cNvPr>
          <p:cNvPicPr preferRelativeResize="0"/>
          <p:nvPr/>
        </p:nvPicPr>
        <p:blipFill>
          <a:blip r:embed="rId2">
            <a:alphaModFix/>
          </a:blip>
          <a:stretch>
            <a:fillRect/>
          </a:stretch>
        </p:blipFill>
        <p:spPr>
          <a:xfrm>
            <a:off x="7251124" y="0"/>
            <a:ext cx="1892875" cy="648975"/>
          </a:xfrm>
          <a:prstGeom prst="rect">
            <a:avLst/>
          </a:prstGeom>
          <a:noFill/>
          <a:ln>
            <a:noFill/>
          </a:ln>
        </p:spPr>
      </p:pic>
      <p:sp>
        <p:nvSpPr>
          <p:cNvPr id="3" name="Google Shape;124;p17">
            <a:extLst>
              <a:ext uri="{FF2B5EF4-FFF2-40B4-BE49-F238E27FC236}">
                <a16:creationId xmlns:a16="http://schemas.microsoft.com/office/drawing/2014/main" id="{93EB6FC6-BCBD-27BC-E8F4-A0C0D78AC834}"/>
              </a:ext>
            </a:extLst>
          </p:cNvPr>
          <p:cNvSpPr/>
          <p:nvPr/>
        </p:nvSpPr>
        <p:spPr>
          <a:xfrm>
            <a:off x="-128525" y="-13975"/>
            <a:ext cx="4705500" cy="5185500"/>
          </a:xfrm>
          <a:prstGeom prst="roundRect">
            <a:avLst>
              <a:gd name="adj" fmla="val 3482"/>
            </a:avLst>
          </a:prstGeom>
          <a:gradFill>
            <a:gsLst>
              <a:gs pos="0">
                <a:srgbClr val="F5D0D0"/>
              </a:gs>
              <a:gs pos="100000">
                <a:srgbClr val="D9686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5;p17">
            <a:extLst>
              <a:ext uri="{FF2B5EF4-FFF2-40B4-BE49-F238E27FC236}">
                <a16:creationId xmlns:a16="http://schemas.microsoft.com/office/drawing/2014/main" id="{B20A71C3-EBFE-497B-327E-C9DB63A4ACF8}"/>
              </a:ext>
            </a:extLst>
          </p:cNvPr>
          <p:cNvSpPr txBox="1"/>
          <p:nvPr/>
        </p:nvSpPr>
        <p:spPr>
          <a:xfrm>
            <a:off x="252375" y="2185288"/>
            <a:ext cx="3804000" cy="6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FFFFFF"/>
                </a:solidFill>
                <a:latin typeface="Montserrat"/>
                <a:ea typeface="Montserrat"/>
                <a:cs typeface="Montserrat"/>
                <a:sym typeface="Montserrat"/>
              </a:rPr>
              <a:t>Part 2: </a:t>
            </a:r>
            <a:endParaRPr sz="2500" b="1" dirty="0">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500" b="1" dirty="0">
                <a:solidFill>
                  <a:srgbClr val="FFFFFF"/>
                </a:solidFill>
                <a:latin typeface="Montserrat"/>
                <a:ea typeface="Montserrat"/>
                <a:cs typeface="Montserrat"/>
                <a:sym typeface="Montserrat"/>
              </a:rPr>
              <a:t>Data Cleaning</a:t>
            </a:r>
            <a:endParaRPr sz="1300" dirty="0">
              <a:solidFill>
                <a:srgbClr val="FFFFFF"/>
              </a:solidFill>
              <a:latin typeface="Montserrat"/>
              <a:ea typeface="Montserrat"/>
              <a:cs typeface="Montserrat"/>
              <a:sym typeface="Montserrat"/>
            </a:endParaRPr>
          </a:p>
        </p:txBody>
      </p:sp>
      <p:pic>
        <p:nvPicPr>
          <p:cNvPr id="5" name="Google Shape;126;p17">
            <a:extLst>
              <a:ext uri="{FF2B5EF4-FFF2-40B4-BE49-F238E27FC236}">
                <a16:creationId xmlns:a16="http://schemas.microsoft.com/office/drawing/2014/main" id="{987130D2-EF0F-E0B8-E546-BCB3ECD79208}"/>
              </a:ext>
            </a:extLst>
          </p:cNvPr>
          <p:cNvPicPr preferRelativeResize="0"/>
          <p:nvPr/>
        </p:nvPicPr>
        <p:blipFill rotWithShape="1">
          <a:blip r:embed="rId3">
            <a:alphaModFix/>
          </a:blip>
          <a:srcRect l="317" r="308"/>
          <a:stretch/>
        </p:blipFill>
        <p:spPr>
          <a:xfrm>
            <a:off x="5407250" y="868725"/>
            <a:ext cx="2892877" cy="3541048"/>
          </a:xfrm>
          <a:prstGeom prst="rect">
            <a:avLst/>
          </a:prstGeom>
          <a:noFill/>
          <a:ln>
            <a:noFill/>
          </a:ln>
        </p:spPr>
      </p:pic>
      <p:sp>
        <p:nvSpPr>
          <p:cNvPr id="6" name="Google Shape;66;p14">
            <a:extLst>
              <a:ext uri="{FF2B5EF4-FFF2-40B4-BE49-F238E27FC236}">
                <a16:creationId xmlns:a16="http://schemas.microsoft.com/office/drawing/2014/main" id="{9E72D1C9-0BBA-A6BF-CA44-54D839CA1C9F}"/>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7" name="Google Shape;68;p14">
            <a:extLst>
              <a:ext uri="{FF2B5EF4-FFF2-40B4-BE49-F238E27FC236}">
                <a16:creationId xmlns:a16="http://schemas.microsoft.com/office/drawing/2014/main" id="{9B8D589F-0A8F-9C29-9D5C-423A3676ADE0}"/>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8" name="Google Shape;69;p14">
            <a:extLst>
              <a:ext uri="{FF2B5EF4-FFF2-40B4-BE49-F238E27FC236}">
                <a16:creationId xmlns:a16="http://schemas.microsoft.com/office/drawing/2014/main" id="{C87F46C7-66FE-60C9-716A-000A8F442A95}"/>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1;p14">
            <a:extLst>
              <a:ext uri="{FF2B5EF4-FFF2-40B4-BE49-F238E27FC236}">
                <a16:creationId xmlns:a16="http://schemas.microsoft.com/office/drawing/2014/main" id="{6B1D7B95-6823-B8C9-3024-51969EFB99FC}"/>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10" name="Google Shape;75;p14">
            <a:extLst>
              <a:ext uri="{FF2B5EF4-FFF2-40B4-BE49-F238E27FC236}">
                <a16:creationId xmlns:a16="http://schemas.microsoft.com/office/drawing/2014/main" id="{92A5FC37-B60F-59E6-077E-ED615EE57C05}"/>
              </a:ext>
            </a:extLst>
          </p:cNvPr>
          <p:cNvSpPr/>
          <p:nvPr/>
        </p:nvSpPr>
        <p:spPr>
          <a:xfrm flipH="1">
            <a:off x="7767564" y="631784"/>
            <a:ext cx="555773" cy="5361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77;p14">
            <a:extLst>
              <a:ext uri="{FF2B5EF4-FFF2-40B4-BE49-F238E27FC236}">
                <a16:creationId xmlns:a16="http://schemas.microsoft.com/office/drawing/2014/main" id="{B0BB0C86-F426-2D63-75B8-E190555635BC}"/>
              </a:ext>
            </a:extLst>
          </p:cNvPr>
          <p:cNvPicPr preferRelativeResize="0"/>
          <p:nvPr/>
        </p:nvPicPr>
        <p:blipFill rotWithShape="1">
          <a:blip r:embed="rId6">
            <a:alphaModFix/>
          </a:blip>
          <a:srcRect/>
          <a:stretch/>
        </p:blipFill>
        <p:spPr>
          <a:xfrm flipH="1">
            <a:off x="7913207" y="763409"/>
            <a:ext cx="315262" cy="315262"/>
          </a:xfrm>
          <a:prstGeom prst="rect">
            <a:avLst/>
          </a:prstGeom>
          <a:noFill/>
          <a:ln>
            <a:noFill/>
          </a:ln>
        </p:spPr>
      </p:pic>
      <p:sp>
        <p:nvSpPr>
          <p:cNvPr id="12" name="Google Shape;72;p14">
            <a:extLst>
              <a:ext uri="{FF2B5EF4-FFF2-40B4-BE49-F238E27FC236}">
                <a16:creationId xmlns:a16="http://schemas.microsoft.com/office/drawing/2014/main" id="{7D55AD07-6F72-D953-18AF-DA74FC76BAAE}"/>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3" name="Google Shape;74;p14">
            <a:extLst>
              <a:ext uri="{FF2B5EF4-FFF2-40B4-BE49-F238E27FC236}">
                <a16:creationId xmlns:a16="http://schemas.microsoft.com/office/drawing/2014/main" id="{4FE830A9-1FB2-BDD0-349F-AE8827FA4B37}"/>
              </a:ext>
            </a:extLst>
          </p:cNvPr>
          <p:cNvPicPr preferRelativeResize="0"/>
          <p:nvPr/>
        </p:nvPicPr>
        <p:blipFill rotWithShape="1">
          <a:blip r:embed="rId7">
            <a:alphaModFix/>
          </a:blip>
          <a:srcRect/>
          <a:stretch/>
        </p:blipFill>
        <p:spPr>
          <a:xfrm>
            <a:off x="8457249" y="906948"/>
            <a:ext cx="151240" cy="151240"/>
          </a:xfrm>
          <a:prstGeom prst="rect">
            <a:avLst/>
          </a:prstGeom>
          <a:noFill/>
          <a:ln>
            <a:noFill/>
          </a:ln>
        </p:spPr>
      </p:pic>
      <p:sp>
        <p:nvSpPr>
          <p:cNvPr id="14" name="Google Shape;78;p14">
            <a:extLst>
              <a:ext uri="{FF2B5EF4-FFF2-40B4-BE49-F238E27FC236}">
                <a16:creationId xmlns:a16="http://schemas.microsoft.com/office/drawing/2014/main" id="{9DE6AF7C-5051-B32B-BB73-E1A84F9FDF28}"/>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5" name="Google Shape;80;p14">
            <a:extLst>
              <a:ext uri="{FF2B5EF4-FFF2-40B4-BE49-F238E27FC236}">
                <a16:creationId xmlns:a16="http://schemas.microsoft.com/office/drawing/2014/main" id="{DE8A993D-F689-81D7-1E2B-C47E383FD8AA}"/>
              </a:ext>
            </a:extLst>
          </p:cNvPr>
          <p:cNvPicPr preferRelativeResize="0"/>
          <p:nvPr/>
        </p:nvPicPr>
        <p:blipFill rotWithShape="1">
          <a:blip r:embed="rId8">
            <a:alphaModFix/>
          </a:blip>
          <a:srcRect/>
          <a:stretch/>
        </p:blipFill>
        <p:spPr>
          <a:xfrm>
            <a:off x="8802536" y="876305"/>
            <a:ext cx="158760" cy="158760"/>
          </a:xfrm>
          <a:prstGeom prst="rect">
            <a:avLst/>
          </a:prstGeom>
          <a:noFill/>
          <a:ln>
            <a:noFill/>
          </a:ln>
        </p:spPr>
      </p:pic>
    </p:spTree>
    <p:extLst>
      <p:ext uri="{BB962C8B-B14F-4D97-AF65-F5344CB8AC3E}">
        <p14:creationId xmlns:p14="http://schemas.microsoft.com/office/powerpoint/2010/main" val="3321222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Data Cleaning - Before vs After</a:t>
            </a:r>
            <a:endParaRPr sz="1400" b="1" i="0" u="none" strike="noStrike" cap="none">
              <a:solidFill>
                <a:srgbClr val="FFFFFF"/>
              </a:solidFill>
              <a:latin typeface="Montserrat"/>
              <a:ea typeface="Montserrat"/>
              <a:cs typeface="Montserrat"/>
              <a:sym typeface="Montserrat"/>
            </a:endParaRPr>
          </a:p>
        </p:txBody>
      </p:sp>
      <p:pic>
        <p:nvPicPr>
          <p:cNvPr id="180" name="Google Shape;180;p19"/>
          <p:cNvPicPr preferRelativeResize="0"/>
          <p:nvPr/>
        </p:nvPicPr>
        <p:blipFill>
          <a:blip r:embed="rId3">
            <a:alphaModFix/>
          </a:blip>
          <a:stretch>
            <a:fillRect/>
          </a:stretch>
        </p:blipFill>
        <p:spPr>
          <a:xfrm>
            <a:off x="7251124" y="0"/>
            <a:ext cx="1892875" cy="648975"/>
          </a:xfrm>
          <a:prstGeom prst="rect">
            <a:avLst/>
          </a:prstGeom>
          <a:noFill/>
          <a:ln>
            <a:noFill/>
          </a:ln>
        </p:spPr>
      </p:pic>
      <p:graphicFrame>
        <p:nvGraphicFramePr>
          <p:cNvPr id="181" name="Google Shape;181;p19"/>
          <p:cNvGraphicFramePr/>
          <p:nvPr/>
        </p:nvGraphicFramePr>
        <p:xfrm>
          <a:off x="952500" y="2554558"/>
          <a:ext cx="7239000" cy="1942950"/>
        </p:xfrm>
        <a:graphic>
          <a:graphicData uri="http://schemas.openxmlformats.org/drawingml/2006/table">
            <a:tbl>
              <a:tblPr>
                <a:noFill/>
                <a:tableStyleId>{7F237840-7493-4E5A-B46D-516B9F1551A4}</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solidFill>
                            <a:schemeClr val="lt1"/>
                          </a:solidFill>
                          <a:latin typeface="Calibri"/>
                          <a:ea typeface="Calibri"/>
                          <a:cs typeface="Calibri"/>
                          <a:sym typeface="Calibri"/>
                        </a:rPr>
                        <a:t>Column Attributes</a:t>
                      </a:r>
                      <a:endParaRPr b="1">
                        <a:solidFill>
                          <a:schemeClr val="lt1"/>
                        </a:solidFill>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A9999"/>
                    </a:solidFill>
                  </a:tcPr>
                </a:tc>
                <a:tc>
                  <a:txBody>
                    <a:bodyPr/>
                    <a:lstStyle/>
                    <a:p>
                      <a:pPr marL="0" lvl="0" indent="0" algn="l" rtl="0">
                        <a:spcBef>
                          <a:spcPts val="0"/>
                        </a:spcBef>
                        <a:spcAft>
                          <a:spcPts val="0"/>
                        </a:spcAft>
                        <a:buNone/>
                      </a:pPr>
                      <a:r>
                        <a:rPr lang="en" b="1">
                          <a:solidFill>
                            <a:schemeClr val="lt1"/>
                          </a:solidFill>
                          <a:latin typeface="Calibri"/>
                          <a:ea typeface="Calibri"/>
                          <a:cs typeface="Calibri"/>
                          <a:sym typeface="Calibri"/>
                        </a:rPr>
                        <a:t>Before Cleaning</a:t>
                      </a:r>
                      <a:endParaRPr b="1">
                        <a:solidFill>
                          <a:schemeClr val="lt1"/>
                        </a:solidFill>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A9999"/>
                    </a:solidFill>
                  </a:tcPr>
                </a:tc>
                <a:tc>
                  <a:txBody>
                    <a:bodyPr/>
                    <a:lstStyle/>
                    <a:p>
                      <a:pPr marL="0" lvl="0" indent="0" algn="l" rtl="0">
                        <a:spcBef>
                          <a:spcPts val="0"/>
                        </a:spcBef>
                        <a:spcAft>
                          <a:spcPts val="0"/>
                        </a:spcAft>
                        <a:buNone/>
                      </a:pPr>
                      <a:r>
                        <a:rPr lang="en" b="1">
                          <a:solidFill>
                            <a:schemeClr val="lt1"/>
                          </a:solidFill>
                          <a:latin typeface="Calibri"/>
                          <a:ea typeface="Calibri"/>
                          <a:cs typeface="Calibri"/>
                          <a:sym typeface="Calibri"/>
                        </a:rPr>
                        <a:t>After Cleaning</a:t>
                      </a:r>
                      <a:endParaRPr b="1">
                        <a:solidFill>
                          <a:schemeClr val="lt1"/>
                        </a:solidFill>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A999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latin typeface="Calibri"/>
                          <a:ea typeface="Calibri"/>
                          <a:cs typeface="Calibri"/>
                          <a:sym typeface="Calibri"/>
                        </a:rPr>
                        <a:t>Price</a:t>
                      </a:r>
                      <a:endParaRPr b="1">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latin typeface="Calibri"/>
                          <a:ea typeface="Calibri"/>
                          <a:cs typeface="Calibri"/>
                          <a:sym typeface="Calibri"/>
                        </a:rPr>
                        <a:t>598,000</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Calibri"/>
                          <a:ea typeface="Calibri"/>
                          <a:cs typeface="Calibri"/>
                          <a:sym typeface="Calibri"/>
                        </a:rPr>
                        <a:t>598000.0</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latin typeface="Calibri"/>
                          <a:ea typeface="Calibri"/>
                          <a:cs typeface="Calibri"/>
                          <a:sym typeface="Calibri"/>
                        </a:rPr>
                        <a:t>Lot_Area</a:t>
                      </a:r>
                      <a:endParaRPr b="1">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latin typeface="Calibri"/>
                          <a:ea typeface="Calibri"/>
                          <a:cs typeface="Calibri"/>
                          <a:sym typeface="Calibri"/>
                        </a:rPr>
                        <a:t>5,200 Acres</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Calibri"/>
                          <a:ea typeface="Calibri"/>
                          <a:cs typeface="Calibri"/>
                          <a:sym typeface="Calibri"/>
                        </a:rPr>
                        <a:t>5200.0</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latin typeface="Calibri"/>
                          <a:ea typeface="Calibri"/>
                          <a:cs typeface="Calibri"/>
                          <a:sym typeface="Calibri"/>
                        </a:rPr>
                        <a:t>HOA Due</a:t>
                      </a:r>
                      <a:endParaRPr b="1">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latin typeface="Calibri"/>
                          <a:ea typeface="Calibri"/>
                          <a:cs typeface="Calibri"/>
                          <a:sym typeface="Calibri"/>
                        </a:rPr>
                        <a:t>$449</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Calibri"/>
                          <a:ea typeface="Calibri"/>
                          <a:cs typeface="Calibri"/>
                          <a:sym typeface="Calibri"/>
                        </a:rPr>
                        <a:t>449.0</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latin typeface="Calibri"/>
                          <a:ea typeface="Calibri"/>
                          <a:cs typeface="Calibri"/>
                          <a:sym typeface="Calibri"/>
                        </a:rPr>
                        <a:t>Redfin_estimate</a:t>
                      </a:r>
                      <a:endParaRPr b="1">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n">
                          <a:latin typeface="Calibri"/>
                          <a:ea typeface="Calibri"/>
                          <a:cs typeface="Calibri"/>
                          <a:sym typeface="Calibri"/>
                        </a:rPr>
                        <a:t>498,286</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latin typeface="Calibri"/>
                          <a:ea typeface="Calibri"/>
                          <a:cs typeface="Calibri"/>
                          <a:sym typeface="Calibri"/>
                        </a:rPr>
                        <a:t>498286.0</a:t>
                      </a:r>
                      <a:endParaRPr>
                        <a:latin typeface="Calibri"/>
                        <a:ea typeface="Calibri"/>
                        <a:cs typeface="Calibri"/>
                        <a:sym typeface="Calibr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2" name="Google Shape;182;p19"/>
          <p:cNvSpPr txBox="1"/>
          <p:nvPr/>
        </p:nvSpPr>
        <p:spPr>
          <a:xfrm>
            <a:off x="162886" y="885400"/>
            <a:ext cx="8171100" cy="144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rgbClr val="FF0000"/>
                </a:solidFill>
                <a:latin typeface="Calibri"/>
                <a:ea typeface="Calibri"/>
                <a:cs typeface="Calibri"/>
                <a:sym typeface="Calibri"/>
              </a:rPr>
              <a:t>Data Cleaning Process</a:t>
            </a:r>
            <a:r>
              <a:rPr lang="en" dirty="0">
                <a:solidFill>
                  <a:srgbClr val="FF0000"/>
                </a:solidFill>
                <a:latin typeface="Calibri"/>
                <a:ea typeface="Calibri"/>
                <a:cs typeface="Calibri"/>
                <a:sym typeface="Calibri"/>
              </a:rPr>
              <a:t>:</a:t>
            </a:r>
            <a:r>
              <a:rPr lang="en" dirty="0">
                <a:latin typeface="Calibri"/>
                <a:ea typeface="Calibri"/>
                <a:cs typeface="Calibri"/>
                <a:sym typeface="Calibri"/>
              </a:rPr>
              <a:t> </a:t>
            </a:r>
            <a:r>
              <a:rPr lang="en" sz="1200" dirty="0">
                <a:latin typeface="Calibri"/>
                <a:ea typeface="Calibri"/>
                <a:cs typeface="Calibri"/>
                <a:sym typeface="Calibri"/>
              </a:rPr>
              <a:t> </a:t>
            </a:r>
            <a:endParaRPr sz="1200" dirty="0">
              <a:latin typeface="Calibri"/>
              <a:ea typeface="Calibri"/>
              <a:cs typeface="Calibri"/>
              <a:sym typeface="Calibri"/>
            </a:endParaRPr>
          </a:p>
          <a:p>
            <a:pPr marL="457200" lvl="0" indent="0" algn="l" rtl="0">
              <a:lnSpc>
                <a:spcPct val="115000"/>
              </a:lnSpc>
              <a:spcBef>
                <a:spcPts val="0"/>
              </a:spcBef>
              <a:spcAft>
                <a:spcPts val="0"/>
              </a:spcAft>
              <a:buNone/>
            </a:pPr>
            <a:endParaRPr sz="1200" dirty="0">
              <a:solidFill>
                <a:srgbClr val="000000"/>
              </a:solidFill>
              <a:highlight>
                <a:srgbClr val="FFFFFF"/>
              </a:highlight>
              <a:latin typeface="Calibri"/>
              <a:ea typeface="Calibri"/>
              <a:cs typeface="Calibri"/>
              <a:sym typeface="Calibri"/>
            </a:endParaRPr>
          </a:p>
          <a:p>
            <a:pPr marL="457200" lvl="0" indent="-304800" algn="l" rtl="0">
              <a:lnSpc>
                <a:spcPct val="100000"/>
              </a:lnSpc>
              <a:spcBef>
                <a:spcPts val="0"/>
              </a:spcBef>
              <a:spcAft>
                <a:spcPts val="0"/>
              </a:spcAft>
              <a:buClr>
                <a:srgbClr val="000000"/>
              </a:buClr>
              <a:buSzPts val="1200"/>
              <a:buFont typeface="Calibri"/>
              <a:buChar char="●"/>
            </a:pPr>
            <a:r>
              <a:rPr lang="en" sz="1200" dirty="0">
                <a:highlight>
                  <a:srgbClr val="FFFFFF"/>
                </a:highlight>
                <a:latin typeface="Calibri"/>
                <a:ea typeface="Calibri"/>
                <a:cs typeface="Calibri"/>
                <a:sym typeface="Calibri"/>
              </a:rPr>
              <a:t>We extracted over </a:t>
            </a:r>
            <a:r>
              <a:rPr lang="en" sz="1200" b="1" dirty="0">
                <a:highlight>
                  <a:srgbClr val="FFFFFF"/>
                </a:highlight>
                <a:latin typeface="Calibri"/>
                <a:ea typeface="Calibri"/>
                <a:cs typeface="Calibri"/>
                <a:sym typeface="Calibri"/>
              </a:rPr>
              <a:t>1200</a:t>
            </a:r>
            <a:r>
              <a:rPr lang="en" sz="1200" dirty="0">
                <a:highlight>
                  <a:srgbClr val="FFFFFF"/>
                </a:highlight>
                <a:latin typeface="Calibri"/>
                <a:ea typeface="Calibri"/>
                <a:cs typeface="Calibri"/>
                <a:sym typeface="Calibri"/>
              </a:rPr>
              <a:t> data from six different counties having six different pages. After cleaning, the total data boiled down to around </a:t>
            </a:r>
            <a:r>
              <a:rPr lang="en" sz="1200" b="1" dirty="0">
                <a:highlight>
                  <a:srgbClr val="FFFFFF"/>
                </a:highlight>
                <a:latin typeface="Calibri"/>
                <a:ea typeface="Calibri"/>
                <a:cs typeface="Calibri"/>
                <a:sym typeface="Calibri"/>
              </a:rPr>
              <a:t>430</a:t>
            </a:r>
            <a:r>
              <a:rPr lang="en" sz="1200" dirty="0">
                <a:highlight>
                  <a:srgbClr val="FFFFFF"/>
                </a:highlight>
                <a:latin typeface="Calibri"/>
                <a:ea typeface="Calibri"/>
                <a:cs typeface="Calibri"/>
                <a:sym typeface="Calibri"/>
              </a:rPr>
              <a:t>. </a:t>
            </a:r>
            <a:endParaRPr sz="1200" dirty="0">
              <a:highlight>
                <a:srgbClr val="FFFFFF"/>
              </a:highlight>
              <a:latin typeface="Calibri"/>
              <a:ea typeface="Calibri"/>
              <a:cs typeface="Calibri"/>
              <a:sym typeface="Calibri"/>
            </a:endParaRPr>
          </a:p>
          <a:p>
            <a:pPr marL="457200" lvl="0" indent="-304800" algn="l" rtl="0">
              <a:lnSpc>
                <a:spcPct val="100000"/>
              </a:lnSpc>
              <a:spcBef>
                <a:spcPts val="0"/>
              </a:spcBef>
              <a:spcAft>
                <a:spcPts val="0"/>
              </a:spcAft>
              <a:buClr>
                <a:srgbClr val="000000"/>
              </a:buClr>
              <a:buSzPts val="1200"/>
              <a:buFont typeface="Calibri"/>
              <a:buChar char="●"/>
            </a:pPr>
            <a:r>
              <a:rPr lang="en" sz="1200" dirty="0">
                <a:highlight>
                  <a:srgbClr val="FFFFFF"/>
                </a:highlight>
                <a:latin typeface="Calibri"/>
                <a:ea typeface="Calibri"/>
                <a:cs typeface="Calibri"/>
                <a:sym typeface="Calibri"/>
              </a:rPr>
              <a:t>Data is cleaned by removing null values, by making function to split all alphanumeric data into categorical and quantitative columns for exploratory analysis and prediction.  </a:t>
            </a:r>
            <a:endParaRPr sz="1200" dirty="0">
              <a:solidFill>
                <a:srgbClr val="000000"/>
              </a:solidFill>
              <a:highlight>
                <a:srgbClr val="FFFFFF"/>
              </a:highlight>
              <a:latin typeface="Calibri"/>
              <a:ea typeface="Calibri"/>
              <a:cs typeface="Calibri"/>
              <a:sym typeface="Calibri"/>
            </a:endParaRPr>
          </a:p>
        </p:txBody>
      </p:sp>
      <p:sp>
        <p:nvSpPr>
          <p:cNvPr id="2" name="Google Shape;66;p14">
            <a:extLst>
              <a:ext uri="{FF2B5EF4-FFF2-40B4-BE49-F238E27FC236}">
                <a16:creationId xmlns:a16="http://schemas.microsoft.com/office/drawing/2014/main" id="{E4874B0F-FF3A-4085-87D0-F2D3D0D276EB}"/>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B09CE3FE-18C6-DB19-68E2-07642506EF55}"/>
              </a:ext>
            </a:extLst>
          </p:cNvPr>
          <p:cNvPicPr preferRelativeResize="0"/>
          <p:nvPr/>
        </p:nvPicPr>
        <p:blipFill rotWithShape="1">
          <a:blip r:embed="rId4">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973FE8AF-BEBE-039B-208D-2A7CF9F99C55}"/>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5" name="Google Shape;71;p14">
            <a:extLst>
              <a:ext uri="{FF2B5EF4-FFF2-40B4-BE49-F238E27FC236}">
                <a16:creationId xmlns:a16="http://schemas.microsoft.com/office/drawing/2014/main" id="{BF4A24D1-DA55-ADDD-F98E-9AD168EB0F4E}"/>
              </a:ext>
            </a:extLst>
          </p:cNvPr>
          <p:cNvPicPr preferRelativeResize="0"/>
          <p:nvPr/>
        </p:nvPicPr>
        <p:blipFill rotWithShape="1">
          <a:blip r:embed="rId5">
            <a:alphaModFix/>
          </a:blip>
          <a:srcRect/>
          <a:stretch/>
        </p:blipFill>
        <p:spPr>
          <a:xfrm flipH="1">
            <a:off x="7449911" y="874036"/>
            <a:ext cx="229160" cy="224187"/>
          </a:xfrm>
          <a:prstGeom prst="rect">
            <a:avLst/>
          </a:prstGeom>
          <a:noFill/>
          <a:ln>
            <a:noFill/>
          </a:ln>
        </p:spPr>
      </p:pic>
      <p:sp>
        <p:nvSpPr>
          <p:cNvPr id="6" name="Google Shape;75;p14">
            <a:extLst>
              <a:ext uri="{FF2B5EF4-FFF2-40B4-BE49-F238E27FC236}">
                <a16:creationId xmlns:a16="http://schemas.microsoft.com/office/drawing/2014/main" id="{8B3C2F78-B616-1E46-0ECC-CA6A16B3B40F}"/>
              </a:ext>
            </a:extLst>
          </p:cNvPr>
          <p:cNvSpPr/>
          <p:nvPr/>
        </p:nvSpPr>
        <p:spPr>
          <a:xfrm flipH="1">
            <a:off x="7767564" y="631784"/>
            <a:ext cx="555773" cy="5361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7" name="Google Shape;77;p14">
            <a:extLst>
              <a:ext uri="{FF2B5EF4-FFF2-40B4-BE49-F238E27FC236}">
                <a16:creationId xmlns:a16="http://schemas.microsoft.com/office/drawing/2014/main" id="{26FB6F76-D6D9-0749-7091-5B5C2526CB2E}"/>
              </a:ext>
            </a:extLst>
          </p:cNvPr>
          <p:cNvPicPr preferRelativeResize="0"/>
          <p:nvPr/>
        </p:nvPicPr>
        <p:blipFill rotWithShape="1">
          <a:blip r:embed="rId6">
            <a:alphaModFix/>
          </a:blip>
          <a:srcRect/>
          <a:stretch/>
        </p:blipFill>
        <p:spPr>
          <a:xfrm flipH="1">
            <a:off x="7913207" y="763409"/>
            <a:ext cx="315262" cy="315262"/>
          </a:xfrm>
          <a:prstGeom prst="rect">
            <a:avLst/>
          </a:prstGeom>
          <a:noFill/>
          <a:ln>
            <a:noFill/>
          </a:ln>
        </p:spPr>
      </p:pic>
      <p:sp>
        <p:nvSpPr>
          <p:cNvPr id="8" name="Google Shape;72;p14">
            <a:extLst>
              <a:ext uri="{FF2B5EF4-FFF2-40B4-BE49-F238E27FC236}">
                <a16:creationId xmlns:a16="http://schemas.microsoft.com/office/drawing/2014/main" id="{DD2F2C46-909C-F33D-11AB-07A511A268E0}"/>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4;p14">
            <a:extLst>
              <a:ext uri="{FF2B5EF4-FFF2-40B4-BE49-F238E27FC236}">
                <a16:creationId xmlns:a16="http://schemas.microsoft.com/office/drawing/2014/main" id="{F8A72D93-A531-8F3E-AD4D-BF5508ABE7F2}"/>
              </a:ext>
            </a:extLst>
          </p:cNvPr>
          <p:cNvPicPr preferRelativeResize="0"/>
          <p:nvPr/>
        </p:nvPicPr>
        <p:blipFill rotWithShape="1">
          <a:blip r:embed="rId7">
            <a:alphaModFix/>
          </a:blip>
          <a:srcRect/>
          <a:stretch/>
        </p:blipFill>
        <p:spPr>
          <a:xfrm>
            <a:off x="8457249" y="906948"/>
            <a:ext cx="151240" cy="151240"/>
          </a:xfrm>
          <a:prstGeom prst="rect">
            <a:avLst/>
          </a:prstGeom>
          <a:noFill/>
          <a:ln>
            <a:noFill/>
          </a:ln>
        </p:spPr>
      </p:pic>
      <p:sp>
        <p:nvSpPr>
          <p:cNvPr id="10" name="Google Shape;78;p14">
            <a:extLst>
              <a:ext uri="{FF2B5EF4-FFF2-40B4-BE49-F238E27FC236}">
                <a16:creationId xmlns:a16="http://schemas.microsoft.com/office/drawing/2014/main" id="{C2CA9052-6E07-0D63-F203-23E9A78D3ADB}"/>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80;p14">
            <a:extLst>
              <a:ext uri="{FF2B5EF4-FFF2-40B4-BE49-F238E27FC236}">
                <a16:creationId xmlns:a16="http://schemas.microsoft.com/office/drawing/2014/main" id="{83C310B4-7E58-A6A8-181B-83F84E5BC66E}"/>
              </a:ext>
            </a:extLst>
          </p:cNvPr>
          <p:cNvPicPr preferRelativeResize="0"/>
          <p:nvPr/>
        </p:nvPicPr>
        <p:blipFill rotWithShape="1">
          <a:blip r:embed="rId8">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p:nvPr/>
        </p:nvSpPr>
        <p:spPr>
          <a:xfrm>
            <a:off x="0" y="0"/>
            <a:ext cx="6935400" cy="8385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b="1" dirty="0">
                <a:solidFill>
                  <a:srgbClr val="FFFFFF"/>
                </a:solidFill>
                <a:latin typeface="Montserrat"/>
                <a:ea typeface="Montserrat"/>
                <a:cs typeface="Montserrat"/>
                <a:sym typeface="Montserrat"/>
              </a:rPr>
              <a:t>Final Result</a:t>
            </a:r>
            <a:endParaRPr sz="1400" b="1" i="0" u="none" strike="noStrike" cap="none" dirty="0">
              <a:solidFill>
                <a:srgbClr val="FFFFFF"/>
              </a:solidFill>
              <a:latin typeface="Montserrat"/>
              <a:ea typeface="Montserrat"/>
              <a:cs typeface="Montserrat"/>
              <a:sym typeface="Montserrat"/>
            </a:endParaRPr>
          </a:p>
        </p:txBody>
      </p:sp>
      <p:pic>
        <p:nvPicPr>
          <p:cNvPr id="188" name="Google Shape;188;p20"/>
          <p:cNvPicPr preferRelativeResize="0"/>
          <p:nvPr/>
        </p:nvPicPr>
        <p:blipFill>
          <a:blip r:embed="rId3">
            <a:alphaModFix/>
          </a:blip>
          <a:stretch>
            <a:fillRect/>
          </a:stretch>
        </p:blipFill>
        <p:spPr>
          <a:xfrm>
            <a:off x="7251124" y="0"/>
            <a:ext cx="1892875" cy="648975"/>
          </a:xfrm>
          <a:prstGeom prst="rect">
            <a:avLst/>
          </a:prstGeom>
          <a:noFill/>
          <a:ln>
            <a:noFill/>
          </a:ln>
        </p:spPr>
      </p:pic>
      <p:pic>
        <p:nvPicPr>
          <p:cNvPr id="189" name="Google Shape;189;p20"/>
          <p:cNvPicPr preferRelativeResize="0"/>
          <p:nvPr/>
        </p:nvPicPr>
        <p:blipFill>
          <a:blip r:embed="rId4">
            <a:alphaModFix/>
          </a:blip>
          <a:stretch>
            <a:fillRect/>
          </a:stretch>
        </p:blipFill>
        <p:spPr>
          <a:xfrm>
            <a:off x="152400" y="1600500"/>
            <a:ext cx="8839204" cy="2529186"/>
          </a:xfrm>
          <a:prstGeom prst="rect">
            <a:avLst/>
          </a:prstGeom>
          <a:noFill/>
          <a:ln w="9525" cap="flat" cmpd="sng">
            <a:solidFill>
              <a:schemeClr val="dk1"/>
            </a:solidFill>
            <a:prstDash val="solid"/>
            <a:round/>
            <a:headEnd type="none" w="sm" len="sm"/>
            <a:tailEnd type="none" w="sm" len="sm"/>
          </a:ln>
        </p:spPr>
      </p:pic>
      <p:sp>
        <p:nvSpPr>
          <p:cNvPr id="2" name="Google Shape;66;p14">
            <a:extLst>
              <a:ext uri="{FF2B5EF4-FFF2-40B4-BE49-F238E27FC236}">
                <a16:creationId xmlns:a16="http://schemas.microsoft.com/office/drawing/2014/main" id="{01258C78-D362-62B8-6BD0-582883876BC5}"/>
              </a:ext>
            </a:extLst>
          </p:cNvPr>
          <p:cNvSpPr/>
          <p:nvPr/>
        </p:nvSpPr>
        <p:spPr>
          <a:xfrm>
            <a:off x="7044550" y="817236"/>
            <a:ext cx="292154" cy="281824"/>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3D7F"/>
              </a:solidFill>
            </a:endParaRPr>
          </a:p>
        </p:txBody>
      </p:sp>
      <p:pic>
        <p:nvPicPr>
          <p:cNvPr id="3" name="Google Shape;68;p14">
            <a:extLst>
              <a:ext uri="{FF2B5EF4-FFF2-40B4-BE49-F238E27FC236}">
                <a16:creationId xmlns:a16="http://schemas.microsoft.com/office/drawing/2014/main" id="{EBE52DEA-EA40-1CAB-0AAC-FAECCB9856CE}"/>
              </a:ext>
            </a:extLst>
          </p:cNvPr>
          <p:cNvPicPr preferRelativeResize="0"/>
          <p:nvPr/>
        </p:nvPicPr>
        <p:blipFill rotWithShape="1">
          <a:blip r:embed="rId5">
            <a:alphaModFix/>
          </a:blip>
          <a:srcRect/>
          <a:stretch/>
        </p:blipFill>
        <p:spPr>
          <a:xfrm>
            <a:off x="7088379" y="883214"/>
            <a:ext cx="165723" cy="165723"/>
          </a:xfrm>
          <a:prstGeom prst="rect">
            <a:avLst/>
          </a:prstGeom>
          <a:noFill/>
          <a:ln>
            <a:noFill/>
          </a:ln>
        </p:spPr>
      </p:pic>
      <p:sp>
        <p:nvSpPr>
          <p:cNvPr id="4" name="Google Shape;69;p14">
            <a:extLst>
              <a:ext uri="{FF2B5EF4-FFF2-40B4-BE49-F238E27FC236}">
                <a16:creationId xmlns:a16="http://schemas.microsoft.com/office/drawing/2014/main" id="{34AEBE1D-F1E8-2F90-066F-3381E619EBD4}"/>
              </a:ext>
            </a:extLst>
          </p:cNvPr>
          <p:cNvSpPr/>
          <p:nvPr/>
        </p:nvSpPr>
        <p:spPr>
          <a:xfrm flipH="1">
            <a:off x="7396847" y="817236"/>
            <a:ext cx="315182" cy="304038"/>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5" name="Google Shape;71;p14">
            <a:extLst>
              <a:ext uri="{FF2B5EF4-FFF2-40B4-BE49-F238E27FC236}">
                <a16:creationId xmlns:a16="http://schemas.microsoft.com/office/drawing/2014/main" id="{239AD73D-28EA-E3F9-24BE-EC2BF290C64A}"/>
              </a:ext>
            </a:extLst>
          </p:cNvPr>
          <p:cNvPicPr preferRelativeResize="0"/>
          <p:nvPr/>
        </p:nvPicPr>
        <p:blipFill rotWithShape="1">
          <a:blip r:embed="rId6">
            <a:alphaModFix/>
          </a:blip>
          <a:srcRect/>
          <a:stretch/>
        </p:blipFill>
        <p:spPr>
          <a:xfrm flipH="1">
            <a:off x="7449911" y="874036"/>
            <a:ext cx="229160" cy="224187"/>
          </a:xfrm>
          <a:prstGeom prst="rect">
            <a:avLst/>
          </a:prstGeom>
          <a:noFill/>
          <a:ln>
            <a:noFill/>
          </a:ln>
        </p:spPr>
      </p:pic>
      <p:sp>
        <p:nvSpPr>
          <p:cNvPr id="6" name="Google Shape;75;p14">
            <a:extLst>
              <a:ext uri="{FF2B5EF4-FFF2-40B4-BE49-F238E27FC236}">
                <a16:creationId xmlns:a16="http://schemas.microsoft.com/office/drawing/2014/main" id="{04159117-E549-0881-2EC9-30AC5B24CC26}"/>
              </a:ext>
            </a:extLst>
          </p:cNvPr>
          <p:cNvSpPr/>
          <p:nvPr/>
        </p:nvSpPr>
        <p:spPr>
          <a:xfrm flipH="1">
            <a:off x="7767564" y="631784"/>
            <a:ext cx="555773" cy="536122"/>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7" name="Google Shape;77;p14">
            <a:extLst>
              <a:ext uri="{FF2B5EF4-FFF2-40B4-BE49-F238E27FC236}">
                <a16:creationId xmlns:a16="http://schemas.microsoft.com/office/drawing/2014/main" id="{7DE6BFFE-B567-3165-492D-5EC0D709F193}"/>
              </a:ext>
            </a:extLst>
          </p:cNvPr>
          <p:cNvPicPr preferRelativeResize="0"/>
          <p:nvPr/>
        </p:nvPicPr>
        <p:blipFill rotWithShape="1">
          <a:blip r:embed="rId7">
            <a:alphaModFix/>
          </a:blip>
          <a:srcRect/>
          <a:stretch/>
        </p:blipFill>
        <p:spPr>
          <a:xfrm flipH="1">
            <a:off x="7913207" y="763409"/>
            <a:ext cx="315262" cy="315262"/>
          </a:xfrm>
          <a:prstGeom prst="rect">
            <a:avLst/>
          </a:prstGeom>
          <a:noFill/>
          <a:ln>
            <a:noFill/>
          </a:ln>
        </p:spPr>
      </p:pic>
      <p:sp>
        <p:nvSpPr>
          <p:cNvPr id="8" name="Google Shape;72;p14">
            <a:extLst>
              <a:ext uri="{FF2B5EF4-FFF2-40B4-BE49-F238E27FC236}">
                <a16:creationId xmlns:a16="http://schemas.microsoft.com/office/drawing/2014/main" id="{4C52CC8D-B477-CC81-B056-F21150D17760}"/>
              </a:ext>
            </a:extLst>
          </p:cNvPr>
          <p:cNvSpPr/>
          <p:nvPr/>
        </p:nvSpPr>
        <p:spPr>
          <a:xfrm>
            <a:off x="8399558" y="841028"/>
            <a:ext cx="266623" cy="257195"/>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9" name="Google Shape;74;p14">
            <a:extLst>
              <a:ext uri="{FF2B5EF4-FFF2-40B4-BE49-F238E27FC236}">
                <a16:creationId xmlns:a16="http://schemas.microsoft.com/office/drawing/2014/main" id="{11240B75-0C45-BCA8-7E2E-2E0E398DD4C2}"/>
              </a:ext>
            </a:extLst>
          </p:cNvPr>
          <p:cNvPicPr preferRelativeResize="0"/>
          <p:nvPr/>
        </p:nvPicPr>
        <p:blipFill rotWithShape="1">
          <a:blip r:embed="rId8">
            <a:alphaModFix/>
          </a:blip>
          <a:srcRect/>
          <a:stretch/>
        </p:blipFill>
        <p:spPr>
          <a:xfrm>
            <a:off x="8457249" y="906948"/>
            <a:ext cx="151240" cy="151240"/>
          </a:xfrm>
          <a:prstGeom prst="rect">
            <a:avLst/>
          </a:prstGeom>
          <a:noFill/>
          <a:ln>
            <a:noFill/>
          </a:ln>
        </p:spPr>
      </p:pic>
      <p:sp>
        <p:nvSpPr>
          <p:cNvPr id="10" name="Google Shape;78;p14">
            <a:extLst>
              <a:ext uri="{FF2B5EF4-FFF2-40B4-BE49-F238E27FC236}">
                <a16:creationId xmlns:a16="http://schemas.microsoft.com/office/drawing/2014/main" id="{3CE17601-1A8E-40E8-0090-D2324FA09953}"/>
              </a:ext>
            </a:extLst>
          </p:cNvPr>
          <p:cNvSpPr/>
          <p:nvPr/>
        </p:nvSpPr>
        <p:spPr>
          <a:xfrm>
            <a:off x="8754724" y="836135"/>
            <a:ext cx="279880" cy="269983"/>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243D7F"/>
              </a:solidFill>
            </a:endParaRPr>
          </a:p>
        </p:txBody>
      </p:sp>
      <p:pic>
        <p:nvPicPr>
          <p:cNvPr id="11" name="Google Shape;80;p14">
            <a:extLst>
              <a:ext uri="{FF2B5EF4-FFF2-40B4-BE49-F238E27FC236}">
                <a16:creationId xmlns:a16="http://schemas.microsoft.com/office/drawing/2014/main" id="{E3C29F4A-AA8E-E4DD-5752-F224BB21E4C5}"/>
              </a:ext>
            </a:extLst>
          </p:cNvPr>
          <p:cNvPicPr preferRelativeResize="0"/>
          <p:nvPr/>
        </p:nvPicPr>
        <p:blipFill rotWithShape="1">
          <a:blip r:embed="rId9">
            <a:alphaModFix/>
          </a:blip>
          <a:srcRect/>
          <a:stretch/>
        </p:blipFill>
        <p:spPr>
          <a:xfrm>
            <a:off x="8802536" y="876305"/>
            <a:ext cx="158760" cy="1587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231</TotalTime>
  <Words>1029</Words>
  <Application>Microsoft Office PowerPoint</Application>
  <PresentationFormat>On-screen Show (16:9)</PresentationFormat>
  <Paragraphs>134</Paragraphs>
  <Slides>30</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Calibri</vt:lpstr>
      <vt:lpstr>Times New Roman</vt:lpstr>
      <vt:lpstr>Calibri Light</vt:lpstr>
      <vt:lpstr>Helvetica Neue</vt:lpstr>
      <vt:lpstr>Wingdings</vt:lpstr>
      <vt:lpstr>Montserrat</vt:lpstr>
      <vt:lpstr>Montserrat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Parthiv Patel</dc:creator>
  <cp:lastModifiedBy>vpate8818@outlook.com</cp:lastModifiedBy>
  <cp:revision>4</cp:revision>
  <dcterms:modified xsi:type="dcterms:W3CDTF">2023-03-11T02:05:44Z</dcterms:modified>
</cp:coreProperties>
</file>